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s/slide23.xml" ContentType="application/vnd.openxmlformats-officedocument.presentationml.slide+xml"/>
  <Default Extension="gif" ContentType="image/gif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744" r:id="rId1"/>
  </p:sldMasterIdLst>
  <p:notesMasterIdLst>
    <p:notesMasterId r:id="rId29"/>
  </p:notesMasterIdLst>
  <p:handoutMasterIdLst>
    <p:handoutMasterId r:id="rId30"/>
  </p:handoutMasterIdLst>
  <p:sldIdLst>
    <p:sldId id="352" r:id="rId2"/>
    <p:sldId id="443" r:id="rId3"/>
    <p:sldId id="458" r:id="rId4"/>
    <p:sldId id="448" r:id="rId5"/>
    <p:sldId id="462" r:id="rId6"/>
    <p:sldId id="451" r:id="rId7"/>
    <p:sldId id="464" r:id="rId8"/>
    <p:sldId id="465" r:id="rId9"/>
    <p:sldId id="457" r:id="rId10"/>
    <p:sldId id="463" r:id="rId11"/>
    <p:sldId id="469" r:id="rId12"/>
    <p:sldId id="466" r:id="rId13"/>
    <p:sldId id="460" r:id="rId14"/>
    <p:sldId id="470" r:id="rId15"/>
    <p:sldId id="453" r:id="rId16"/>
    <p:sldId id="450" r:id="rId17"/>
    <p:sldId id="456" r:id="rId18"/>
    <p:sldId id="454" r:id="rId19"/>
    <p:sldId id="455" r:id="rId20"/>
    <p:sldId id="461" r:id="rId21"/>
    <p:sldId id="447" r:id="rId22"/>
    <p:sldId id="459" r:id="rId23"/>
    <p:sldId id="444" r:id="rId24"/>
    <p:sldId id="446" r:id="rId25"/>
    <p:sldId id="449" r:id="rId26"/>
    <p:sldId id="467" r:id="rId27"/>
    <p:sldId id="468" r:id="rId28"/>
  </p:sldIdLst>
  <p:sldSz cx="9144000" cy="6858000" type="screen4x3"/>
  <p:notesSz cx="666273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2" frameSlides="1"/>
  <p:showPr showNarration="1">
    <p:present/>
    <p:sldAll/>
    <p:penClr>
      <a:prstClr val="red"/>
    </p:penClr>
    <p:extLst>
      <p:ext uri="{EC167BDD-8182-4AB7-AECC-EB403E3ABB37}">
        <p14:laserClr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clrMru>
    <a:srgbClr val="DDA058"/>
  </p:clrMru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4616" autoAdjust="0"/>
    <p:restoredTop sz="94685" autoAdjust="0"/>
  </p:normalViewPr>
  <p:slideViewPr>
    <p:cSldViewPr>
      <p:cViewPr>
        <p:scale>
          <a:sx n="100" d="100"/>
          <a:sy n="100" d="100"/>
        </p:scale>
        <p:origin x="-1160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6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7913" cy="4956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773270" y="1"/>
            <a:ext cx="2887913" cy="4956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F6705-8A5C-484E-B28F-80C4C23B4222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7828"/>
            <a:ext cx="2887913" cy="4972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773270" y="9427828"/>
            <a:ext cx="2887913" cy="4972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7E5F95-2839-764C-B5CF-28EAF40037BD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0229338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7186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4011" y="1"/>
            <a:ext cx="2887186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A2EBA-7E47-417C-BC67-485B0334D5D0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887186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4011" y="9428584"/>
            <a:ext cx="2887186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1F567B-8887-4E7B-88DF-DD76FE03D58D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5049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El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re et contenu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l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eux contenu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TxTwoObj" preserve="1">
  <p:cSld name="Compara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Espace réservé du conten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6" name="Espace réservé du conten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l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El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23" name="Titr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Espace réservé du conten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fr-F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cteur droit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El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re et texte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vertTitleAndTx" preserve="1">
  <p:cSld name="Titre vertical et tex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l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55BE6C8-BE4F-4E45-A524-249CF5210AA3}" type="datetimeFigureOut">
              <a:rPr lang="fr-FR" smtClean="0"/>
              <a:pPr/>
              <a:t>3/02/16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650E6A-2AA2-4DEE-A990-14315D383DD8}" type="slidenum">
              <a:rPr lang="fr-FR" smtClean="0"/>
              <a:pPr/>
              <a:t>‹#›</a:t>
            </a:fld>
            <a:endParaRPr lang="fr-FR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gif"/><Relationship Id="rId3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9512" y="3657600"/>
            <a:ext cx="8712968" cy="3227784"/>
          </a:xfrm>
        </p:spPr>
        <p:txBody>
          <a:bodyPr>
            <a:normAutofit fontScale="90000"/>
          </a:bodyPr>
          <a:lstStyle/>
          <a:p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fr-FR" sz="32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</a:br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fr-FR" sz="32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</a:br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/>
            </a:r>
            <a:br>
              <a:rPr lang="fr-FR" sz="3200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</a:br>
            <a:r>
              <a:rPr lang="fr-FR" sz="3200" dirty="0" smtClean="0">
                <a:cs typeface="Times New Roman" pitchFamily="18" charset="0"/>
              </a:rPr>
              <a:t/>
            </a:r>
            <a:br>
              <a:rPr lang="fr-FR" sz="3200" dirty="0" smtClean="0">
                <a:cs typeface="Times New Roman" pitchFamily="18" charset="0"/>
              </a:rPr>
            </a:br>
            <a:r>
              <a:rPr lang="fr-FR" sz="3200" dirty="0" smtClean="0">
                <a:cs typeface="Times New Roman" pitchFamily="18" charset="0"/>
              </a:rPr>
              <a:t>Éducation thérapeutique et situation de précarité</a:t>
            </a:r>
            <a:br>
              <a:rPr lang="fr-FR" sz="3200" dirty="0" smtClean="0">
                <a:cs typeface="Times New Roman" pitchFamily="18" charset="0"/>
              </a:rPr>
            </a:br>
            <a:r>
              <a:rPr lang="fr-FR" sz="3200" dirty="0" smtClean="0">
                <a:cs typeface="Times New Roman" pitchFamily="18" charset="0"/>
              </a:rPr>
              <a:t/>
            </a:r>
            <a:br>
              <a:rPr lang="fr-FR" sz="3200" dirty="0" smtClean="0">
                <a:cs typeface="Times New Roman" pitchFamily="18" charset="0"/>
              </a:rPr>
            </a:br>
            <a:r>
              <a:rPr lang="fr-FR" sz="2400" dirty="0" smtClean="0">
                <a:cs typeface="Times New Roman" pitchFamily="18" charset="0"/>
              </a:rPr>
              <a:t>Bilan des formations à l’éducation thérapeutique et partage d’expérience</a:t>
            </a:r>
            <a:br>
              <a:rPr lang="fr-FR" sz="2400" dirty="0" smtClean="0">
                <a:cs typeface="Times New Roman" pitchFamily="18" charset="0"/>
              </a:rPr>
            </a:br>
            <a:r>
              <a:rPr lang="fr-FR" sz="2400" dirty="0" smtClean="0">
                <a:cs typeface="Times New Roman" pitchFamily="18" charset="0"/>
              </a:rPr>
              <a:t/>
            </a:r>
            <a:br>
              <a:rPr lang="fr-FR" sz="2400" dirty="0" smtClean="0">
                <a:cs typeface="Times New Roman" pitchFamily="18" charset="0"/>
              </a:rPr>
            </a:br>
            <a:r>
              <a:rPr lang="fr-FR" sz="2400" dirty="0" smtClean="0">
                <a:cs typeface="Times New Roman" pitchFamily="18" charset="0"/>
              </a:rPr>
              <a:t>Fabrice </a:t>
            </a:r>
            <a:r>
              <a:rPr lang="fr-FR" sz="2400" dirty="0" err="1" smtClean="0">
                <a:cs typeface="Times New Roman" pitchFamily="18" charset="0"/>
              </a:rPr>
              <a:t>Strnad</a:t>
            </a:r>
            <a:r>
              <a:rPr lang="fr-FR" sz="2400" dirty="0" smtClean="0">
                <a:cs typeface="Times New Roman" pitchFamily="18" charset="0"/>
              </a:rPr>
              <a:t> – Société </a:t>
            </a:r>
            <a:r>
              <a:rPr lang="fr-FR" sz="2400" dirty="0" err="1" smtClean="0">
                <a:cs typeface="Times New Roman" pitchFamily="18" charset="0"/>
              </a:rPr>
              <a:t>EmPatient</a:t>
            </a:r>
            <a:r>
              <a:rPr lang="fr-FR" sz="1600" dirty="0" smtClean="0">
                <a:cs typeface="Times New Roman" pitchFamily="18" charset="0"/>
              </a:rPr>
              <a:t/>
            </a:r>
            <a:br>
              <a:rPr lang="fr-FR" sz="1600" dirty="0" smtClean="0">
                <a:cs typeface="Times New Roman" pitchFamily="18" charset="0"/>
              </a:rPr>
            </a:br>
            <a:r>
              <a:rPr lang="fr-FR" sz="2400" dirty="0" smtClean="0">
                <a:cs typeface="Times New Roman" pitchFamily="18" charset="0"/>
              </a:rPr>
              <a:t>05 février 2016</a:t>
            </a:r>
            <a:r>
              <a:rPr lang="fr-FR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3600" dirty="0">
                <a:latin typeface="Times New Roman" pitchFamily="18" charset="0"/>
                <a:cs typeface="Times New Roman" pitchFamily="18" charset="0"/>
              </a:rPr>
            </a:br>
            <a:endParaRPr lang="fr-FR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 dirty="0"/>
          </a:p>
        </p:txBody>
      </p:sp>
      <p:pic>
        <p:nvPicPr>
          <p:cNvPr id="1025" name="Picture 1" descr="logo FNH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/>
              </a:ext>
            </a:extLst>
          </a:blip>
          <a:srcRect/>
          <a:stretch>
            <a:fillRect/>
          </a:stretch>
        </p:blipFill>
        <p:spPr bwMode="auto">
          <a:xfrm>
            <a:off x="6096000" y="381000"/>
            <a:ext cx="2124075" cy="1228725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Imag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999" y="533400"/>
            <a:ext cx="2971801" cy="765047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81000" y="838200"/>
            <a:ext cx="2971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/>
            </a:r>
            <a:br>
              <a:rPr lang="fr-FR" sz="2400" dirty="0" smtClean="0">
                <a:solidFill>
                  <a:schemeClr val="bg1"/>
                </a:solidFill>
              </a:rPr>
            </a:br>
            <a:endParaRPr lang="fr-FR" i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81000" y="12954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 smtClean="0">
                <a:solidFill>
                  <a:schemeClr val="accent6"/>
                </a:solidFill>
              </a:rPr>
              <a:t>Empowering</a:t>
            </a:r>
            <a:r>
              <a:rPr lang="fr-FR" i="1" dirty="0" smtClean="0">
                <a:solidFill>
                  <a:schemeClr val="accent6"/>
                </a:solidFill>
              </a:rPr>
              <a:t> Patient</a:t>
            </a:r>
            <a:endParaRPr lang="fr-FR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1833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L’historique et le contexte de la demande de formation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Les objectifs de la formation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Attentes des participants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Cambria"/>
                <a:ea typeface="Cambria"/>
                <a:cs typeface="Times New Roman"/>
              </a:rPr>
              <a:t>Des données factuelles d’évaluation des sessions de la formation</a:t>
            </a:r>
            <a:endParaRPr lang="fr-FR" cap="small" dirty="0" smtClean="0"/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Les ateliers travaillés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Le questionnement des participants et orientation à donner à la formation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L’historique et le contexte de la demande de formation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Contexte (1)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Appel à projet 2011 de la DGS « Étude de faisabilité d’une action d‘éducation thérapeutique dans les milieux spécifiques en ACT »,</a:t>
            </a:r>
          </a:p>
          <a:p>
            <a:r>
              <a:rPr lang="fr-FR" dirty="0" smtClean="0"/>
              <a:t>L’offre à développer s’adresse à des personnes en situation de précarité,</a:t>
            </a:r>
          </a:p>
          <a:p>
            <a:r>
              <a:rPr lang="fr-FR" dirty="0" smtClean="0"/>
              <a:t>Les ACT semblent offrir un cadre favorable pour la mise en œuvre d’action d’ETP,</a:t>
            </a:r>
          </a:p>
          <a:p>
            <a:r>
              <a:rPr lang="fr-FR" dirty="0" smtClean="0"/>
              <a:t>Une offre de formation menée en collaboration entre l’organisme de formation </a:t>
            </a:r>
            <a:r>
              <a:rPr lang="fr-FR" dirty="0" err="1" smtClean="0"/>
              <a:t>EmPatient</a:t>
            </a:r>
            <a:r>
              <a:rPr lang="fr-FR" dirty="0" smtClean="0"/>
              <a:t> et la FNH-VIH (Célia </a:t>
            </a:r>
            <a:r>
              <a:rPr lang="fr-FR" dirty="0" err="1" smtClean="0"/>
              <a:t>Chiscportich</a:t>
            </a:r>
            <a:r>
              <a:rPr lang="fr-FR" dirty="0" smtClean="0"/>
              <a:t>),</a:t>
            </a:r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Contexte (2)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97552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Des activités identifiées comme pouvant faire partie de l’ETP (activités d’accompagnement individuel réalisées par la coordination médicale, sociale ou d’activités collectives au sein des ACT),</a:t>
            </a:r>
          </a:p>
          <a:p>
            <a:pPr lvl="1"/>
            <a:r>
              <a:rPr lang="fr-FR" sz="2000" dirty="0" smtClean="0"/>
              <a:t>Soins médicaux</a:t>
            </a:r>
          </a:p>
          <a:p>
            <a:pPr lvl="1"/>
            <a:r>
              <a:rPr lang="fr-FR" sz="2000" dirty="0" smtClean="0"/>
              <a:t>Insertion professionnelle</a:t>
            </a:r>
          </a:p>
          <a:p>
            <a:pPr lvl="1"/>
            <a:r>
              <a:rPr lang="fr-FR" sz="2000" dirty="0" smtClean="0"/>
              <a:t>Faire valoir ses droits et gérer sa situation administrative</a:t>
            </a:r>
          </a:p>
          <a:p>
            <a:pPr lvl="1"/>
            <a:r>
              <a:rPr lang="fr-FR" sz="2000" dirty="0" smtClean="0"/>
              <a:t>Valoriser des actions de vie collective</a:t>
            </a:r>
          </a:p>
          <a:p>
            <a:pPr lvl="1"/>
            <a:r>
              <a:rPr lang="fr-FR" sz="2000" dirty="0" smtClean="0"/>
              <a:t>Soins psychologiques</a:t>
            </a:r>
          </a:p>
          <a:p>
            <a:pPr lvl="1"/>
            <a:r>
              <a:rPr lang="fr-FR" sz="2000" dirty="0" smtClean="0"/>
              <a:t>Autonomie financière</a:t>
            </a:r>
          </a:p>
          <a:p>
            <a:pPr lvl="1"/>
            <a:r>
              <a:rPr lang="fr-FR" sz="2000" dirty="0" smtClean="0"/>
              <a:t>Le logement</a:t>
            </a:r>
          </a:p>
          <a:p>
            <a:pPr lvl="1"/>
            <a:r>
              <a:rPr lang="fr-FR" sz="2000" dirty="0" smtClean="0"/>
              <a:t>Vie quotidienne et hygiène de vie</a:t>
            </a:r>
          </a:p>
          <a:p>
            <a:pPr lvl="1"/>
            <a:r>
              <a:rPr lang="fr-FR" sz="2000" dirty="0" smtClean="0"/>
              <a:t>Prise en compte de l’entourage et des accompagnants</a:t>
            </a:r>
          </a:p>
          <a:p>
            <a:pPr lvl="1"/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Contexte (3)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Des critères de sélection déterminés par la FNH-VIH pour choisir les personnes à former.</a:t>
            </a:r>
          </a:p>
          <a:p>
            <a:pPr lvl="1"/>
            <a:r>
              <a:rPr lang="fr-FR" dirty="0" smtClean="0"/>
              <a:t>Identification de projet au sein de l’ACT</a:t>
            </a:r>
          </a:p>
          <a:p>
            <a:pPr lvl="1"/>
            <a:r>
              <a:rPr lang="fr-FR" dirty="0" smtClean="0"/>
              <a:t>Identification des ressources en ETP au sein de l’ACT</a:t>
            </a:r>
          </a:p>
          <a:p>
            <a:pPr lvl="1"/>
            <a:endParaRPr lang="fr-FR" dirty="0" smtClean="0"/>
          </a:p>
          <a:p>
            <a:pPr>
              <a:buNone/>
            </a:pPr>
            <a:r>
              <a:rPr lang="fr-FR" dirty="0" smtClean="0"/>
              <a:t>En résumé : </a:t>
            </a:r>
          </a:p>
          <a:p>
            <a:r>
              <a:rPr lang="fr-FR" dirty="0" smtClean="0"/>
              <a:t>Étudier la faisabilité d’action d’ETP en ACT et rendre lisible les actions déjà menées par les ACT sur des thématiques qui s’y prêtent. </a:t>
            </a:r>
          </a:p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 startAt="2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Les objectifs de la formation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objectifs de la formation (1)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Identifier les méthodes et outils utilisés en ACT dans la démarche d’accompagnement transposables en ETP,</a:t>
            </a:r>
          </a:p>
          <a:p>
            <a:r>
              <a:rPr lang="fr-FR" dirty="0" smtClean="0"/>
              <a:t>Repositionner l’impact de la maladie au cœur de cette démarche centrée sur les résidents,</a:t>
            </a:r>
          </a:p>
          <a:p>
            <a:r>
              <a:rPr lang="fr-FR" dirty="0" smtClean="0"/>
              <a:t>Renforcer les compétences pédagogiques pour l’animation de séances individuelles et collectives,</a:t>
            </a:r>
          </a:p>
          <a:p>
            <a:r>
              <a:rPr lang="fr-FR" dirty="0" smtClean="0"/>
              <a:t>Définir son niveau d’implication dans la démarche d’ETP.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509808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fr-FR" sz="3700" dirty="0" smtClean="0"/>
              <a:t/>
            </a:r>
            <a:br>
              <a:rPr lang="fr-FR" sz="3700" dirty="0" smtClean="0"/>
            </a:br>
            <a:r>
              <a:rPr lang="fr-FR" dirty="0" smtClean="0"/>
              <a:t> 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0069" y="2132856"/>
            <a:ext cx="9251773" cy="352839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52400" y="228600"/>
            <a:ext cx="8686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600" dirty="0" smtClean="0">
                <a:solidFill>
                  <a:srgbClr val="DDA058"/>
                </a:solidFill>
                <a:latin typeface="+mj-lt"/>
              </a:rPr>
              <a:t>Les 3  niveaux d’implication identifiés pour les ACT en ETP </a:t>
            </a:r>
            <a:endParaRPr lang="fr-FR" sz="2600" dirty="0">
              <a:solidFill>
                <a:srgbClr val="DDA058"/>
              </a:solidFill>
              <a:latin typeface="+mj-lt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1745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objectifs de la formation (2)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dirty="0" smtClean="0"/>
              <a:t>Prendre en compte la précarité :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Des personnes fragilisées</a:t>
            </a:r>
          </a:p>
          <a:p>
            <a:pPr lvl="1"/>
            <a:r>
              <a:rPr lang="fr-FR" dirty="0" smtClean="0"/>
              <a:t>Au plan médical</a:t>
            </a:r>
          </a:p>
          <a:p>
            <a:pPr lvl="1"/>
            <a:r>
              <a:rPr lang="fr-FR" dirty="0" smtClean="0"/>
              <a:t>Au plan social</a:t>
            </a:r>
          </a:p>
          <a:p>
            <a:r>
              <a:rPr lang="fr-FR" dirty="0" smtClean="0"/>
              <a:t>Des priorités de prise en charge à déterminer pour positionner la dimension médicale, </a:t>
            </a:r>
          </a:p>
          <a:p>
            <a:r>
              <a:rPr lang="fr-FR" dirty="0" smtClean="0"/>
              <a:t>D’éventuels obstacles à prendre en compte dans la démarche pédagogique</a:t>
            </a:r>
          </a:p>
          <a:p>
            <a:pPr lvl="1"/>
            <a:r>
              <a:rPr lang="fr-FR" dirty="0" smtClean="0"/>
              <a:t>Barrière de la langue,</a:t>
            </a:r>
          </a:p>
          <a:p>
            <a:pPr lvl="1"/>
            <a:r>
              <a:rPr lang="fr-FR" dirty="0" smtClean="0"/>
              <a:t>Des outils pédagogique qui ont un sens (vidéo, outils communs à différentes cultures (aliments factices...)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 startAt="3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Attentes des participants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attentes recensées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Déterminer la différence entre l’éducation thérapeutique et notre travail quotidien,</a:t>
            </a:r>
          </a:p>
          <a:p>
            <a:r>
              <a:rPr lang="fr-FR" dirty="0" smtClean="0"/>
              <a:t>Définir l’éducation thérapeutique et le contextuel visé dans mon environnement,</a:t>
            </a:r>
          </a:p>
          <a:p>
            <a:r>
              <a:rPr lang="fr-FR" dirty="0" smtClean="0"/>
              <a:t>Déterminer la place du travailleur social en éducation thérapeutique,</a:t>
            </a:r>
          </a:p>
          <a:p>
            <a:r>
              <a:rPr lang="fr-FR" dirty="0" smtClean="0"/>
              <a:t>Conduire un vrai projet d’éducation thérapeutique</a:t>
            </a:r>
          </a:p>
          <a:p>
            <a:r>
              <a:rPr lang="fr-FR" dirty="0" smtClean="0"/>
              <a:t>Partage d’expérience,</a:t>
            </a:r>
          </a:p>
          <a:p>
            <a:r>
              <a:rPr lang="fr-FR" dirty="0" smtClean="0"/>
              <a:t>Des outils et méthodes pour une meilleure prise en charge,</a:t>
            </a:r>
          </a:p>
          <a:p>
            <a:r>
              <a:rPr lang="fr-FR" dirty="0" smtClean="0"/>
              <a:t>Coordonner les actions au sein de l’équipe médico-sociale.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 startAt="4"/>
            </a:pPr>
            <a:r>
              <a:rPr lang="fr-FR" cap="small" dirty="0" smtClean="0">
                <a:latin typeface="Cambria"/>
                <a:ea typeface="Cambria"/>
                <a:cs typeface="Times New Roman"/>
              </a:rPr>
              <a:t>Des données factuelles d’évaluation des sessions de la formation</a:t>
            </a:r>
            <a:endParaRPr lang="fr-FR" cap="small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Format : 7 j (3+2+2) à 6 j (3+3) avec travail </a:t>
            </a:r>
            <a:r>
              <a:rPr lang="fr-FR" dirty="0" smtClean="0"/>
              <a:t>intersession</a:t>
            </a:r>
          </a:p>
          <a:p>
            <a:r>
              <a:rPr lang="fr-FR" dirty="0" smtClean="0"/>
              <a:t>8</a:t>
            </a:r>
            <a:r>
              <a:rPr lang="fr-FR" dirty="0" smtClean="0"/>
              <a:t> </a:t>
            </a:r>
            <a:r>
              <a:rPr lang="fr-FR" dirty="0" smtClean="0"/>
              <a:t>sessions de formation  :</a:t>
            </a:r>
            <a:r>
              <a:rPr lang="fr-FR" dirty="0" smtClean="0"/>
              <a:t> </a:t>
            </a:r>
            <a:r>
              <a:rPr lang="fr-FR" dirty="0" smtClean="0"/>
              <a:t>42</a:t>
            </a:r>
            <a:r>
              <a:rPr lang="fr-FR" dirty="0" smtClean="0"/>
              <a:t> </a:t>
            </a:r>
            <a:r>
              <a:rPr lang="fr-FR" dirty="0" smtClean="0"/>
              <a:t>structures impliquées</a:t>
            </a:r>
          </a:p>
          <a:p>
            <a:pPr lvl="1"/>
            <a:r>
              <a:rPr lang="fr-FR" dirty="0" smtClean="0"/>
              <a:t>ACT Savoie, </a:t>
            </a:r>
            <a:r>
              <a:rPr lang="fr-FR" dirty="0" err="1" smtClean="0"/>
              <a:t>Fedosad</a:t>
            </a:r>
            <a:r>
              <a:rPr lang="fr-FR" dirty="0" smtClean="0"/>
              <a:t> « les maraîchers », FMDC, </a:t>
            </a:r>
            <a:r>
              <a:rPr lang="fr-FR" dirty="0" err="1" smtClean="0"/>
              <a:t>Logie</a:t>
            </a:r>
            <a:r>
              <a:rPr lang="fr-FR" dirty="0" smtClean="0"/>
              <a:t> de l’amitié, </a:t>
            </a:r>
            <a:r>
              <a:rPr lang="fr-FR" dirty="0" err="1" smtClean="0"/>
              <a:t>Maavar</a:t>
            </a:r>
            <a:r>
              <a:rPr lang="fr-FR" dirty="0" smtClean="0"/>
              <a:t> Marseille, Samarie, Stop Sida, Trait d’union </a:t>
            </a:r>
            <a:r>
              <a:rPr lang="fr-FR" dirty="0" err="1" smtClean="0"/>
              <a:t>Oppelia</a:t>
            </a:r>
            <a:r>
              <a:rPr lang="fr-FR" dirty="0" smtClean="0"/>
              <a:t>, </a:t>
            </a:r>
            <a:r>
              <a:rPr lang="fr-FR" dirty="0" err="1" smtClean="0"/>
              <a:t>Basiliade</a:t>
            </a:r>
            <a:r>
              <a:rPr lang="fr-FR" dirty="0" smtClean="0"/>
              <a:t> (Lyon, Paris), RVH 35, La </a:t>
            </a:r>
            <a:r>
              <a:rPr lang="fr-FR" dirty="0" err="1" smtClean="0"/>
              <a:t>Berlugane</a:t>
            </a:r>
            <a:r>
              <a:rPr lang="fr-FR" dirty="0" smtClean="0"/>
              <a:t>, </a:t>
            </a:r>
            <a:r>
              <a:rPr lang="fr-FR" dirty="0" err="1" smtClean="0"/>
              <a:t>Cordia</a:t>
            </a:r>
            <a:r>
              <a:rPr lang="fr-FR" dirty="0" smtClean="0"/>
              <a:t> Tour, Infos soins, ARS ACT Nancy, Charonne, La Clef, Sauvegarde, </a:t>
            </a:r>
            <a:r>
              <a:rPr lang="fr-FR" dirty="0" err="1" smtClean="0"/>
              <a:t>Sid’Avenir</a:t>
            </a:r>
            <a:r>
              <a:rPr lang="fr-FR" dirty="0" smtClean="0"/>
              <a:t>, </a:t>
            </a:r>
            <a:r>
              <a:rPr lang="fr-FR" dirty="0" err="1" smtClean="0"/>
              <a:t>Cordia</a:t>
            </a:r>
            <a:r>
              <a:rPr lang="fr-FR" dirty="0" smtClean="0"/>
              <a:t>, </a:t>
            </a:r>
            <a:r>
              <a:rPr lang="fr-FR" dirty="0" err="1" smtClean="0"/>
              <a:t>Eliad</a:t>
            </a:r>
            <a:r>
              <a:rPr lang="fr-FR" dirty="0" smtClean="0"/>
              <a:t>, </a:t>
            </a:r>
            <a:r>
              <a:rPr lang="fr-FR" dirty="0" err="1" smtClean="0"/>
              <a:t>Oppelia</a:t>
            </a:r>
            <a:r>
              <a:rPr lang="fr-FR" dirty="0" smtClean="0"/>
              <a:t> </a:t>
            </a:r>
            <a:r>
              <a:rPr lang="fr-FR" dirty="0" err="1" smtClean="0"/>
              <a:t>Thianty</a:t>
            </a:r>
            <a:r>
              <a:rPr lang="fr-FR" dirty="0" smtClean="0"/>
              <a:t>, Diaconat, Hestia, ACT Digne-les-Bains (</a:t>
            </a:r>
            <a:r>
              <a:rPr lang="fr-FR" dirty="0" err="1" smtClean="0"/>
              <a:t>Appase</a:t>
            </a:r>
            <a:r>
              <a:rPr lang="fr-FR" dirty="0" smtClean="0"/>
              <a:t>), </a:t>
            </a:r>
            <a:r>
              <a:rPr lang="fr-FR" dirty="0" err="1" smtClean="0"/>
              <a:t>Entraids</a:t>
            </a:r>
            <a:r>
              <a:rPr lang="fr-FR" dirty="0" smtClean="0"/>
              <a:t>, </a:t>
            </a:r>
            <a:r>
              <a:rPr lang="fr-FR" dirty="0" err="1" smtClean="0"/>
              <a:t>Anpaa</a:t>
            </a:r>
            <a:r>
              <a:rPr lang="fr-FR" dirty="0" smtClean="0"/>
              <a:t>, Actes, Fondation Edith </a:t>
            </a:r>
            <a:r>
              <a:rPr lang="fr-FR" dirty="0" err="1" smtClean="0"/>
              <a:t>Seltzer</a:t>
            </a:r>
            <a:r>
              <a:rPr lang="fr-FR" dirty="0" smtClean="0"/>
              <a:t>, ADSEAAV, OVA, Habitat et Soins, HAS, Page, Le relais normal, </a:t>
            </a:r>
            <a:r>
              <a:rPr lang="fr-FR" dirty="0" err="1" smtClean="0"/>
              <a:t>Apleat</a:t>
            </a:r>
            <a:r>
              <a:rPr lang="fr-FR" dirty="0" smtClean="0"/>
              <a:t>, L’Abri, Osiris, CDAH, </a:t>
            </a:r>
            <a:r>
              <a:rPr lang="fr-FR" dirty="0" err="1" smtClean="0"/>
              <a:t>Relience</a:t>
            </a:r>
            <a:r>
              <a:rPr lang="fr-FR" dirty="0" smtClean="0"/>
              <a:t>, ACM 25, REP, Aurore.</a:t>
            </a:r>
          </a:p>
          <a:p>
            <a:pPr lvl="1"/>
            <a:r>
              <a:rPr lang="fr-FR" dirty="0" smtClean="0"/>
              <a:t>4 formations </a:t>
            </a:r>
            <a:r>
              <a:rPr lang="fr-FR" dirty="0" smtClean="0"/>
              <a:t>sur Paris</a:t>
            </a:r>
            <a:endParaRPr lang="fr-FR" dirty="0" smtClean="0"/>
          </a:p>
          <a:p>
            <a:pPr lvl="1"/>
            <a:r>
              <a:rPr lang="fr-FR" dirty="0" smtClean="0"/>
              <a:t>4 formations en province</a:t>
            </a:r>
          </a:p>
          <a:p>
            <a:r>
              <a:rPr lang="fr-FR" dirty="0" smtClean="0"/>
              <a:t>145 </a:t>
            </a:r>
            <a:r>
              <a:rPr lang="fr-FR" dirty="0" smtClean="0"/>
              <a:t>personnes formées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space réservé du contenu 13" descr="france09s.gif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-35520" r="-35520"/>
          <a:stretch>
            <a:fillRect/>
          </a:stretch>
        </p:blipFill>
        <p:spPr/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2400" dirty="0" smtClean="0"/>
              <a:t>Répartition géographique des ACT impliqués  </a:t>
            </a:r>
            <a:br>
              <a:rPr lang="fr-FR" sz="2400" dirty="0" smtClean="0"/>
            </a:br>
            <a:r>
              <a:rPr lang="fr-FR" sz="2400" dirty="0" smtClean="0"/>
              <a:t>dans le plan de formation</a:t>
            </a:r>
            <a:endParaRPr lang="fr-FR" sz="2400" dirty="0"/>
          </a:p>
        </p:txBody>
      </p:sp>
      <p:pic>
        <p:nvPicPr>
          <p:cNvPr id="6" name="Image 5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3124200"/>
            <a:ext cx="293053" cy="330200"/>
          </a:xfrm>
          <a:prstGeom prst="rect">
            <a:avLst/>
          </a:prstGeom>
        </p:spPr>
      </p:pic>
      <p:pic>
        <p:nvPicPr>
          <p:cNvPr id="7" name="Image 6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4800600"/>
            <a:ext cx="293053" cy="330200"/>
          </a:xfrm>
          <a:prstGeom prst="rect">
            <a:avLst/>
          </a:prstGeom>
        </p:spPr>
      </p:pic>
      <p:pic>
        <p:nvPicPr>
          <p:cNvPr id="8" name="Image 7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362200"/>
            <a:ext cx="293053" cy="330200"/>
          </a:xfrm>
          <a:prstGeom prst="rect">
            <a:avLst/>
          </a:prstGeom>
        </p:spPr>
      </p:pic>
      <p:pic>
        <p:nvPicPr>
          <p:cNvPr id="16" name="Image 15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600200"/>
            <a:ext cx="293053" cy="330200"/>
          </a:xfrm>
          <a:prstGeom prst="rect">
            <a:avLst/>
          </a:prstGeom>
        </p:spPr>
      </p:pic>
      <p:pic>
        <p:nvPicPr>
          <p:cNvPr id="17" name="Image 16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124200"/>
            <a:ext cx="293053" cy="330200"/>
          </a:xfrm>
          <a:prstGeom prst="rect">
            <a:avLst/>
          </a:prstGeom>
        </p:spPr>
      </p:pic>
      <p:pic>
        <p:nvPicPr>
          <p:cNvPr id="18" name="Image 17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3810000"/>
            <a:ext cx="293053" cy="330200"/>
          </a:xfrm>
          <a:prstGeom prst="rect">
            <a:avLst/>
          </a:prstGeom>
        </p:spPr>
      </p:pic>
      <p:pic>
        <p:nvPicPr>
          <p:cNvPr id="19" name="Image 18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3810000"/>
            <a:ext cx="293053" cy="330200"/>
          </a:xfrm>
          <a:prstGeom prst="rect">
            <a:avLst/>
          </a:prstGeom>
        </p:spPr>
      </p:pic>
      <p:pic>
        <p:nvPicPr>
          <p:cNvPr id="20" name="Image 19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4953000"/>
            <a:ext cx="293053" cy="330200"/>
          </a:xfrm>
          <a:prstGeom prst="rect">
            <a:avLst/>
          </a:prstGeom>
        </p:spPr>
      </p:pic>
      <p:pic>
        <p:nvPicPr>
          <p:cNvPr id="21" name="Image 20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2438400"/>
            <a:ext cx="293053" cy="330200"/>
          </a:xfrm>
          <a:prstGeom prst="rect">
            <a:avLst/>
          </a:prstGeom>
        </p:spPr>
      </p:pic>
      <p:pic>
        <p:nvPicPr>
          <p:cNvPr id="22" name="Image 21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4495800"/>
            <a:ext cx="293053" cy="330200"/>
          </a:xfrm>
          <a:prstGeom prst="rect">
            <a:avLst/>
          </a:prstGeom>
        </p:spPr>
      </p:pic>
      <p:pic>
        <p:nvPicPr>
          <p:cNvPr id="23" name="Image 22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438400"/>
            <a:ext cx="293053" cy="330200"/>
          </a:xfrm>
          <a:prstGeom prst="rect">
            <a:avLst/>
          </a:prstGeom>
        </p:spPr>
      </p:pic>
      <p:pic>
        <p:nvPicPr>
          <p:cNvPr id="24" name="Image 23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5029200"/>
            <a:ext cx="293053" cy="330200"/>
          </a:xfrm>
          <a:prstGeom prst="rect">
            <a:avLst/>
          </a:prstGeom>
        </p:spPr>
      </p:pic>
      <p:pic>
        <p:nvPicPr>
          <p:cNvPr id="25" name="Image 24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4724400"/>
            <a:ext cx="293053" cy="330200"/>
          </a:xfrm>
          <a:prstGeom prst="rect">
            <a:avLst/>
          </a:prstGeom>
        </p:spPr>
      </p:pic>
      <p:pic>
        <p:nvPicPr>
          <p:cNvPr id="26" name="Image 25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4724400"/>
            <a:ext cx="293053" cy="330200"/>
          </a:xfrm>
          <a:prstGeom prst="rect">
            <a:avLst/>
          </a:prstGeom>
        </p:spPr>
      </p:pic>
      <p:pic>
        <p:nvPicPr>
          <p:cNvPr id="27" name="Image 26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2514600"/>
            <a:ext cx="293053" cy="330200"/>
          </a:xfrm>
          <a:prstGeom prst="rect">
            <a:avLst/>
          </a:prstGeom>
        </p:spPr>
      </p:pic>
      <p:pic>
        <p:nvPicPr>
          <p:cNvPr id="28" name="Image 27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2438400"/>
            <a:ext cx="293053" cy="330200"/>
          </a:xfrm>
          <a:prstGeom prst="rect">
            <a:avLst/>
          </a:prstGeom>
        </p:spPr>
      </p:pic>
      <p:pic>
        <p:nvPicPr>
          <p:cNvPr id="30" name="Image 29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4800600"/>
            <a:ext cx="293053" cy="330200"/>
          </a:xfrm>
          <a:prstGeom prst="rect">
            <a:avLst/>
          </a:prstGeom>
        </p:spPr>
      </p:pic>
      <p:pic>
        <p:nvPicPr>
          <p:cNvPr id="31" name="Image 30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3048000"/>
            <a:ext cx="293053" cy="330200"/>
          </a:xfrm>
          <a:prstGeom prst="rect">
            <a:avLst/>
          </a:prstGeom>
        </p:spPr>
      </p:pic>
      <p:pic>
        <p:nvPicPr>
          <p:cNvPr id="32" name="Image 31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819400"/>
            <a:ext cx="293053" cy="330200"/>
          </a:xfrm>
          <a:prstGeom prst="rect">
            <a:avLst/>
          </a:prstGeom>
        </p:spPr>
      </p:pic>
      <p:pic>
        <p:nvPicPr>
          <p:cNvPr id="33" name="Image 32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5029200"/>
            <a:ext cx="293053" cy="330200"/>
          </a:xfrm>
          <a:prstGeom prst="rect">
            <a:avLst/>
          </a:prstGeom>
        </p:spPr>
      </p:pic>
      <p:pic>
        <p:nvPicPr>
          <p:cNvPr id="34" name="Image 33" descr="punaise-verte-30684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4876800"/>
            <a:ext cx="293053" cy="33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Évolution de l’offre de formation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En 2012</a:t>
            </a:r>
          </a:p>
          <a:p>
            <a:pPr lvl="1"/>
            <a:r>
              <a:rPr lang="fr-FR" dirty="0" smtClean="0"/>
              <a:t>formation de sensibilisation à l’ETP,</a:t>
            </a:r>
          </a:p>
          <a:p>
            <a:pPr lvl="1"/>
            <a:r>
              <a:rPr lang="fr-FR" dirty="0" smtClean="0"/>
              <a:t>Format de 1x2jours.</a:t>
            </a:r>
          </a:p>
          <a:p>
            <a:r>
              <a:rPr lang="fr-FR" dirty="0" smtClean="0"/>
              <a:t>En 2016</a:t>
            </a:r>
          </a:p>
          <a:p>
            <a:pPr lvl="1"/>
            <a:r>
              <a:rPr lang="fr-FR" dirty="0" smtClean="0"/>
              <a:t>des formations pratiques autour de la mise mise en œuvre de l’ETP dans les ACT selon les 3 niveaux possibles identifiés,</a:t>
            </a:r>
          </a:p>
          <a:p>
            <a:pPr lvl="1"/>
            <a:r>
              <a:rPr lang="fr-FR" dirty="0" smtClean="0"/>
              <a:t>des participants d’ACT ayant dans leurs équipes des collègues déjà formés à l’ETP : une démarche facilitée qui a du sens,</a:t>
            </a:r>
          </a:p>
          <a:p>
            <a:pPr lvl="1"/>
            <a:r>
              <a:rPr lang="fr-FR" dirty="0" smtClean="0"/>
              <a:t>format de 2x3 jours ou de 3x2 jours.</a:t>
            </a:r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Extrait d’items évalués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721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2119"/>
                <a:gridCol w="4252119"/>
              </a:tblGrid>
              <a:tr h="41226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Note sur 10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Durée de la session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7,4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Réponses</a:t>
                      </a:r>
                      <a:r>
                        <a:rPr lang="fr-FR" baseline="0" dirty="0" smtClean="0"/>
                        <a:t> à vos attentes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7,7</a:t>
                      </a:r>
                      <a:endParaRPr lang="fr-FR" dirty="0"/>
                    </a:p>
                  </a:txBody>
                  <a:tcPr/>
                </a:tc>
              </a:tr>
              <a:tr h="711572">
                <a:tc>
                  <a:txBody>
                    <a:bodyPr/>
                    <a:lstStyle/>
                    <a:p>
                      <a:r>
                        <a:rPr lang="fr-FR" dirty="0" smtClean="0"/>
                        <a:t>Permettre une amélioration de votre pratique professionnelle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8,4</a:t>
                      </a:r>
                      <a:endParaRPr lang="fr-FR" dirty="0"/>
                    </a:p>
                  </a:txBody>
                  <a:tcPr/>
                </a:tc>
              </a:tr>
              <a:tr h="711572">
                <a:tc>
                  <a:txBody>
                    <a:bodyPr/>
                    <a:lstStyle/>
                    <a:p>
                      <a:r>
                        <a:rPr lang="fr-FR" dirty="0" smtClean="0"/>
                        <a:t>Clarifier votre</a:t>
                      </a:r>
                      <a:r>
                        <a:rPr lang="fr-FR" baseline="0" dirty="0" smtClean="0"/>
                        <a:t> implication dans une démarche d’ETP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7,6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Qualité de l’animation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8,3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Qualité des documents remis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8,1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Qualité des outils utilisés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8,3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Les mises en situations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8,2</a:t>
                      </a:r>
                      <a:endParaRPr lang="fr-FR" dirty="0"/>
                    </a:p>
                  </a:txBody>
                  <a:tcPr/>
                </a:tc>
              </a:tr>
              <a:tr h="412260">
                <a:tc>
                  <a:txBody>
                    <a:bodyPr/>
                    <a:lstStyle/>
                    <a:p>
                      <a:r>
                        <a:rPr lang="fr-FR" dirty="0" smtClean="0"/>
                        <a:t>Interaction entre les participants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8,8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plus apprécié de la formation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La qualité des échanges,</a:t>
            </a:r>
          </a:p>
          <a:p>
            <a:r>
              <a:rPr lang="fr-FR" dirty="0" smtClean="0"/>
              <a:t>Le partage d’expérience entre les ACT, </a:t>
            </a:r>
          </a:p>
          <a:p>
            <a:r>
              <a:rPr lang="fr-FR" dirty="0" smtClean="0"/>
              <a:t>L’approche pédagogique au sein de la formation</a:t>
            </a:r>
          </a:p>
          <a:p>
            <a:pPr lvl="1"/>
            <a:r>
              <a:rPr lang="fr-FR" dirty="0" smtClean="0"/>
              <a:t>Alternance théorie et pratique,</a:t>
            </a:r>
          </a:p>
          <a:p>
            <a:pPr lvl="1"/>
            <a:r>
              <a:rPr lang="fr-FR" dirty="0" smtClean="0"/>
              <a:t>Les mises en situation,</a:t>
            </a:r>
          </a:p>
          <a:p>
            <a:pPr lvl="1"/>
            <a:r>
              <a:rPr lang="fr-FR" dirty="0" smtClean="0"/>
              <a:t>Les outils utilisés,</a:t>
            </a:r>
          </a:p>
          <a:p>
            <a:pPr lvl="1"/>
            <a:r>
              <a:rPr lang="fr-FR" dirty="0" smtClean="0"/>
              <a:t>Les documents remis,</a:t>
            </a:r>
          </a:p>
          <a:p>
            <a:pPr lvl="1"/>
            <a:r>
              <a:rPr lang="fr-FR" dirty="0" smtClean="0"/>
              <a:t>Animation en binôme sur 3 sessions,</a:t>
            </a:r>
          </a:p>
          <a:p>
            <a:pPr lvl="1"/>
            <a:r>
              <a:rPr lang="fr-FR" dirty="0" smtClean="0"/>
              <a:t>La démarche d’adaptation permanente des animateurs, concernant l’ETP au contexte des ACT.</a:t>
            </a:r>
          </a:p>
          <a:p>
            <a:r>
              <a:rPr lang="fr-FR" dirty="0" smtClean="0"/>
              <a:t>La préparation concrète des séances d’ETP.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axes d’amélioration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Des temps d’échanges et de partages d’expériences entre ACT à développer,</a:t>
            </a:r>
          </a:p>
          <a:p>
            <a:r>
              <a:rPr lang="fr-FR" dirty="0" smtClean="0"/>
              <a:t>La densité de la formation,</a:t>
            </a:r>
          </a:p>
          <a:p>
            <a:r>
              <a:rPr lang="fr-FR" dirty="0" smtClean="0"/>
              <a:t>Les conditions matérielles,</a:t>
            </a:r>
          </a:p>
          <a:p>
            <a:r>
              <a:rPr lang="fr-FR" dirty="0" smtClean="0"/>
              <a:t>Des groupes trop nombreux sur 2 sessions.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 startAt="5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Les ateliers travaillés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ateliers travaillés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Manger avec un petit budget,</a:t>
            </a:r>
          </a:p>
          <a:p>
            <a:r>
              <a:rPr lang="fr-FR" dirty="0" smtClean="0"/>
              <a:t>Prendre soin de soi,</a:t>
            </a:r>
          </a:p>
          <a:p>
            <a:r>
              <a:rPr lang="fr-FR" dirty="0" smtClean="0"/>
              <a:t>Sexualité et vie affective,</a:t>
            </a:r>
          </a:p>
          <a:p>
            <a:r>
              <a:rPr lang="fr-FR" dirty="0" smtClean="0"/>
              <a:t>Bien être et sommeil,</a:t>
            </a:r>
          </a:p>
          <a:p>
            <a:r>
              <a:rPr lang="fr-FR" dirty="0" smtClean="0"/>
              <a:t>Hygiène et alimentation,</a:t>
            </a:r>
          </a:p>
          <a:p>
            <a:r>
              <a:rPr lang="fr-FR" dirty="0" smtClean="0"/>
              <a:t>Mise en œuvre d’un traitement de substitution aux opiacés,</a:t>
            </a:r>
          </a:p>
          <a:p>
            <a:r>
              <a:rPr lang="fr-FR" dirty="0" smtClean="0"/>
              <a:t>Préparer la sortie de l’ACT,</a:t>
            </a:r>
          </a:p>
          <a:p>
            <a:r>
              <a:rPr lang="fr-FR" dirty="0" smtClean="0"/>
              <a:t>Communication du handicap en situation professionnelle.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 de l’intervention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spcAft>
                <a:spcPts val="0"/>
              </a:spcAft>
              <a:buFont typeface="+mj-lt"/>
              <a:buAutoNum type="arabicPeriod" startAt="6"/>
            </a:pPr>
            <a:r>
              <a:rPr lang="fr-FR" cap="small" dirty="0" smtClean="0">
                <a:latin typeface="Times New Roman"/>
                <a:ea typeface="Cambria"/>
                <a:cs typeface="Times New Roman"/>
              </a:rPr>
              <a:t>Le questionnement des participants et l’orientation à donner à la formation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Le questionnement des participants (1)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0" indent="-342900">
              <a:spcAft>
                <a:spcPts val="0"/>
              </a:spcAft>
              <a:buFont typeface="Cambria"/>
              <a:buChar char="-"/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Comment faire participer les résidents aux différents ateliers identifiés à leurs besoins ?</a:t>
            </a:r>
          </a:p>
          <a:p>
            <a:pPr marL="342900" lvl="0" indent="-342900">
              <a:spcAft>
                <a:spcPts val="0"/>
              </a:spcAft>
              <a:buFont typeface="Cambria"/>
              <a:buChar char="-"/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Les priorités des résidents parfois éloignées de leur problème de santé, plus axés sur la prise en charge sociale, le besoin de travailler...Comment faire ?</a:t>
            </a:r>
          </a:p>
          <a:p>
            <a:pPr marL="342900" lvl="0" indent="-342900">
              <a:spcAft>
                <a:spcPts val="0"/>
              </a:spcAft>
              <a:buFont typeface="Cambria"/>
              <a:buChar char="-"/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Comment organiser le diagnostic éducatif au regard de l’entretien d’entrée dans l’ACT ?</a:t>
            </a:r>
          </a:p>
          <a:p>
            <a:pPr marL="342900" lvl="0" indent="-342900">
              <a:spcAft>
                <a:spcPts val="0"/>
              </a:spcAft>
              <a:buFont typeface="Cambria"/>
              <a:buChar char="-"/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Comment se positionner sur le territoire de santé ?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questionnement des participants (2)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spcAft>
                <a:spcPts val="0"/>
              </a:spcAft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Orientation à donner à la démarche :</a:t>
            </a:r>
          </a:p>
          <a:p>
            <a:pPr lvl="1"/>
            <a:r>
              <a:rPr lang="fr-FR" dirty="0" smtClean="0">
                <a:latin typeface="Times New Roman"/>
                <a:ea typeface="Cambria"/>
                <a:cs typeface="Times New Roman"/>
              </a:rPr>
              <a:t>repositionner l’approche médicale au centre de la prise en charge en ETP versus approche sociale qui est prépondérante chez les résidents,</a:t>
            </a:r>
          </a:p>
          <a:p>
            <a:pPr lvl="1"/>
            <a:r>
              <a:rPr lang="fr-FR" dirty="0" smtClean="0">
                <a:latin typeface="Times New Roman"/>
                <a:ea typeface="Cambria"/>
                <a:cs typeface="Times New Roman"/>
              </a:rPr>
              <a:t>La mise en place d’ateliers transversaux à différentes pathologies chroniques,</a:t>
            </a:r>
          </a:p>
          <a:p>
            <a:pPr lvl="1"/>
            <a:r>
              <a:rPr lang="fr-FR" dirty="0" smtClean="0">
                <a:latin typeface="Times New Roman"/>
                <a:ea typeface="Cambria"/>
                <a:cs typeface="Times New Roman"/>
              </a:rPr>
              <a:t>Les évaluations à penser.</a:t>
            </a:r>
          </a:p>
          <a:p>
            <a:pPr>
              <a:spcAft>
                <a:spcPts val="0"/>
              </a:spcAft>
              <a:buNone/>
            </a:pPr>
            <a:endParaRPr lang="fr-FR" dirty="0" smtClean="0">
              <a:latin typeface="Times New Roman"/>
              <a:ea typeface="Cambria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Une orientation future :</a:t>
            </a:r>
          </a:p>
          <a:p>
            <a:pPr marL="617220" lvl="1" indent="-342900">
              <a:buFont typeface="Cambria"/>
              <a:buChar char="-"/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des journées de suivi à distance de la formation initiale : concrètement qu’est-ce qui a été mis en place ?</a:t>
            </a:r>
          </a:p>
          <a:p>
            <a:pPr marL="617220" lvl="1" indent="-342900">
              <a:buFont typeface="Cambria"/>
              <a:buChar char="-"/>
            </a:pPr>
            <a:r>
              <a:rPr lang="fr-FR" dirty="0" smtClean="0">
                <a:latin typeface="Times New Roman"/>
                <a:ea typeface="Cambria"/>
                <a:cs typeface="Times New Roman"/>
              </a:rPr>
              <a:t>des journées de perfectionnement ? (animation de séances individuelles, collectives...)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Questionnement suite au plan de formation à l’ETP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Permet de repenser la collaboration ou le partenariat entre les acteurs sociaux et médicaux,</a:t>
            </a:r>
          </a:p>
          <a:p>
            <a:r>
              <a:rPr lang="fr-FR" dirty="0" smtClean="0"/>
              <a:t>Des échanges souhaités sur les actions d’ETP mises en place entre ACT.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Remerciement à l’équipe des formateurs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 smtClean="0"/>
              <a:t>Célia  </a:t>
            </a:r>
            <a:r>
              <a:rPr lang="fr-FR" dirty="0" err="1" smtClean="0"/>
              <a:t>Chiscportich</a:t>
            </a:r>
            <a:endParaRPr lang="fr-FR" dirty="0" smtClean="0"/>
          </a:p>
          <a:p>
            <a:r>
              <a:rPr lang="fr-FR" dirty="0" err="1" smtClean="0"/>
              <a:t>David-Romain</a:t>
            </a:r>
            <a:r>
              <a:rPr lang="fr-FR" dirty="0" smtClean="0"/>
              <a:t> </a:t>
            </a:r>
            <a:r>
              <a:rPr lang="fr-FR" dirty="0" err="1" smtClean="0"/>
              <a:t>Bertholon</a:t>
            </a:r>
            <a:endParaRPr lang="fr-FR" dirty="0" smtClean="0"/>
          </a:p>
          <a:p>
            <a:r>
              <a:rPr lang="fr-FR" dirty="0" smtClean="0"/>
              <a:t>Julie Giraud</a:t>
            </a:r>
          </a:p>
          <a:p>
            <a:r>
              <a:rPr lang="fr-FR" dirty="0" smtClean="0"/>
              <a:t>Corinne </a:t>
            </a:r>
            <a:r>
              <a:rPr lang="fr-FR" dirty="0" err="1" smtClean="0"/>
              <a:t>Bordeux</a:t>
            </a:r>
            <a:endParaRPr lang="fr-FR" dirty="0" smtClean="0"/>
          </a:p>
          <a:p>
            <a:r>
              <a:rPr lang="fr-FR" dirty="0" smtClean="0"/>
              <a:t>Amélie </a:t>
            </a:r>
            <a:r>
              <a:rPr lang="fr-FR" dirty="0" err="1" smtClean="0"/>
              <a:t>Boireau</a:t>
            </a:r>
            <a:endParaRPr lang="fr-FR" dirty="0" smtClean="0"/>
          </a:p>
          <a:p>
            <a:r>
              <a:rPr lang="fr-FR" dirty="0" smtClean="0"/>
              <a:t>Catherine Greffier</a:t>
            </a:r>
          </a:p>
          <a:p>
            <a:r>
              <a:rPr lang="fr-FR" smtClean="0"/>
              <a:t>CRES</a:t>
            </a: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sz="4000" dirty="0" smtClean="0"/>
              <a:t>Merci pour votre attention</a:t>
            </a:r>
            <a:endParaRPr lang="fr-FR" sz="4000" dirty="0"/>
          </a:p>
        </p:txBody>
      </p:sp>
      <p:pic>
        <p:nvPicPr>
          <p:cNvPr id="5" name="Imag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99" y="533400"/>
            <a:ext cx="2971801" cy="9144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1" descr="logo FNH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/>
              </a:ext>
            </a:extLst>
          </a:blip>
          <a:srcRect/>
          <a:stretch>
            <a:fillRect/>
          </a:stretch>
        </p:blipFill>
        <p:spPr bwMode="auto">
          <a:xfrm>
            <a:off x="6096000" y="381000"/>
            <a:ext cx="2124075" cy="1676400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381000" y="14478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 smtClean="0">
                <a:solidFill>
                  <a:schemeClr val="accent6"/>
                </a:solidFill>
              </a:rPr>
              <a:t>Empowering</a:t>
            </a:r>
            <a:r>
              <a:rPr lang="fr-FR" i="1" dirty="0" smtClean="0">
                <a:solidFill>
                  <a:schemeClr val="accent6"/>
                </a:solidFill>
              </a:rPr>
              <a:t> Patient</a:t>
            </a:r>
            <a:endParaRPr lang="fr-FR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vil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3631</TotalTime>
  <Words>1265</Words>
  <Application>Microsoft Macintosh PowerPoint</Application>
  <PresentationFormat>Présentation à l'écran (4:3)</PresentationFormat>
  <Paragraphs>165</Paragraphs>
  <Slides>27</Slides>
  <Notes>0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Civil</vt:lpstr>
      <vt:lpstr>    Éducation thérapeutique et situation de précarité  Bilan des formations à l’éducation thérapeutique et partage d’expérience  Fabrice Strnad – Société EmPatient 05 février 2016  </vt:lpstr>
      <vt:lpstr>Plan de l’intervention</vt:lpstr>
      <vt:lpstr>Plan de l’intervention</vt:lpstr>
      <vt:lpstr>Contexte (1)</vt:lpstr>
      <vt:lpstr>Contexte (2)</vt:lpstr>
      <vt:lpstr>Contexte (3)</vt:lpstr>
      <vt:lpstr>Plan de l’intervention</vt:lpstr>
      <vt:lpstr>Les objectifs de la formation (1)</vt:lpstr>
      <vt:lpstr>  </vt:lpstr>
      <vt:lpstr>Les objectifs de la formation (2)</vt:lpstr>
      <vt:lpstr>Plan de l’intervention</vt:lpstr>
      <vt:lpstr>Les attentes recensées</vt:lpstr>
      <vt:lpstr>Plan de l’intervention</vt:lpstr>
      <vt:lpstr>Diapositive 14</vt:lpstr>
      <vt:lpstr>Répartition géographique des ACT impliqués   dans le plan de formation</vt:lpstr>
      <vt:lpstr>Évolution de l’offre de formation</vt:lpstr>
      <vt:lpstr>Extrait d’items évalués</vt:lpstr>
      <vt:lpstr>Le plus apprécié de la formation</vt:lpstr>
      <vt:lpstr>Les axes d’amélioration</vt:lpstr>
      <vt:lpstr>Plan de l’intervention</vt:lpstr>
      <vt:lpstr>Les ateliers travaillés </vt:lpstr>
      <vt:lpstr>Plan de l’intervention</vt:lpstr>
      <vt:lpstr>Le questionnement des participants (1)</vt:lpstr>
      <vt:lpstr>Le questionnement des participants (2)</vt:lpstr>
      <vt:lpstr>Questionnement suite au plan de formation à l’ETP</vt:lpstr>
      <vt:lpstr>Remerciement à l’équipe des formateurs</vt:lpstr>
      <vt:lpstr>Diapositive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Faisabilité d’une action d’éducation thérapeutique du patient dans des contextes de vie spécifique : personnes résidant en Appartement de Coordination Thérapeutique</dc:title>
  <dc:creator>Raphaelle Di Palma</dc:creator>
  <cp:lastModifiedBy>Fabrice Strnad</cp:lastModifiedBy>
  <cp:revision>282</cp:revision>
  <cp:lastPrinted>2016-02-03T10:07:51Z</cp:lastPrinted>
  <dcterms:created xsi:type="dcterms:W3CDTF">2016-02-03T08:52:42Z</dcterms:created>
  <dcterms:modified xsi:type="dcterms:W3CDTF">2016-02-03T10:08:03Z</dcterms:modified>
</cp:coreProperties>
</file>