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df" ContentType="application/pd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0" r:id="rId3"/>
    <p:sldId id="258" r:id="rId4"/>
    <p:sldId id="262" r:id="rId5"/>
    <p:sldId id="266" r:id="rId6"/>
    <p:sldId id="267" r:id="rId7"/>
    <p:sldId id="264" r:id="rId8"/>
    <p:sldId id="265" r:id="rId9"/>
    <p:sldId id="263" r:id="rId10"/>
    <p:sldId id="257" r:id="rId11"/>
    <p:sldId id="269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C08E9E9-F46D-4008-8E3F-83E3DF4959AB}">
          <p14:sldIdLst>
            <p14:sldId id="256"/>
            <p14:sldId id="260"/>
            <p14:sldId id="258"/>
            <p14:sldId id="262"/>
            <p14:sldId id="266"/>
            <p14:sldId id="267"/>
            <p14:sldId id="264"/>
            <p14:sldId id="265"/>
            <p14:sldId id="263"/>
            <p14:sldId id="257"/>
            <p14:sldId id="269"/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1" d="100"/>
          <a:sy n="61" d="100"/>
        </p:scale>
        <p:origin x="8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E0CE83FB-6E9B-416E-8C39-48CC6C584F5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D4181B2-810F-46DF-BFB6-EF218736E7D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0CED64-EC83-4104-9D99-3E6169E5F775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A643FEE-D8A9-4507-8278-0D614512952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/>
              <a:t>Samir BAROUALIA                                                                                                        Association BASILIADE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719CCB5-01BF-495A-86C5-F1CF9C49BCB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A62F76-19BC-4F5E-BFBC-BD6EE86278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14644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B809E2-6B01-4E2B-A8E4-4135AFCF2E58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/>
              <a:t>Samir BAROUALIA                                                                                                        Association BASILIADE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2B3542-0D08-4CFC-A344-8EF6BD4BC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813509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DABE7095-49EB-49C6-BC95-D94FAED0C8B8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1994084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0F80F0-76CC-4B82-9F60-CCE2DEC9B3AD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D6B69-CC1E-436A-BA3B-A5DC72C7BCB8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E0AD9-6F5F-4518-A73F-8672F1563AE4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5EA73-65D4-4CDF-81CD-369741696163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2C235-9509-48FD-8F71-38F05F217FC6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87710-2990-4615-B10E-6CD1A09663BC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FD6-CBCC-43D8-BBED-D7E49CA80870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9A1FE-293A-41B8-A638-700825834E02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AEF42-9C74-46D8-9174-C58A7B930040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FA5A4-13A9-4E64-A28E-43DA449B059F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A5934-1D3E-4B6D-85FE-90E488D0B554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51DC0-CF6C-4BE0-9589-6C59E9EBE5B0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B0C2E-19CB-4C32-911A-5C1333650A1E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2B9AC-E7C7-471C-8451-77FD27AC30C4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8C0CE-C087-4841-83A2-423F40681F9B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7EFC-E0D8-4573-AB2E-8B9B5359BC24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5DBE52B-58E2-4B0A-A030-F24EFD4D68FC}" type="datetime1">
              <a:rPr lang="en-US" smtClean="0"/>
              <a:t>3/17/2021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1.pd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9.png"/><Relationship Id="rId10" Type="http://schemas.openxmlformats.org/officeDocument/2006/relationships/image" Target="../media/image8.jpe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1.pd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1.pd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JPEG"/><Relationship Id="rId7" Type="http://schemas.openxmlformats.org/officeDocument/2006/relationships/image" Target="../media/image1.pd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df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1.pd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1.pd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1.pdf"/><Relationship Id="rId1" Type="http://schemas.openxmlformats.org/officeDocument/2006/relationships/slideLayout" Target="../slideLayouts/slideLayout2.xml"/><Relationship Id="rId10" Type="http://schemas.openxmlformats.org/officeDocument/2006/relationships/image" Target="../media/image14.jpg"/><Relationship Id="rId9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7" Type="http://schemas.openxmlformats.org/officeDocument/2006/relationships/image" Target="../media/image1.pd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73405B-9902-4D68-8FA3-F2CC1B62F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155" y="1111882"/>
            <a:ext cx="9849677" cy="685801"/>
          </a:xfrm>
        </p:spPr>
        <p:txBody>
          <a:bodyPr>
            <a:normAutofit fontScale="90000"/>
          </a:bodyPr>
          <a:lstStyle/>
          <a:p>
            <a:r>
              <a:rPr lang="fr-FR" dirty="0"/>
              <a:t>LA MAISON DES F&amp;ES </a:t>
            </a:r>
            <a:r>
              <a:rPr lang="fr-FR" sz="3600" dirty="0"/>
              <a:t>(pour Femmes &amp; Enfants)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7219979-4DF6-42E9-9EBB-9AAEC789A5E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985" y="2052701"/>
            <a:ext cx="1176020" cy="1547550"/>
          </a:xfrm>
          <a:prstGeom prst="rect">
            <a:avLst/>
          </a:prstGeom>
        </p:spPr>
      </p:pic>
      <p:pic>
        <p:nvPicPr>
          <p:cNvPr id="5" name="Image 4" descr="LOGO BASILIADE BLEU.eps">
            <a:extLst>
              <a:ext uri="{FF2B5EF4-FFF2-40B4-BE49-F238E27FC236}">
                <a16:creationId xmlns:a16="http://schemas.microsoft.com/office/drawing/2014/main" id="{60F4F292-72E6-451D-8FDB-DBA0CD958E5F}"/>
              </a:ext>
            </a:extLst>
          </p:cNvPr>
          <p:cNvPicPr/>
          <p:nvPr/>
        </p:nvPicPr>
        <mc:AlternateContent xmlns:mc="http://schemas.openxmlformats.org/markup-compatibility/2006">
          <mc:Choice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="http://schemas.microsoft.com/office/mac/drawingml/2008/main" xmlns:mv="urn:schemas-microsoft-com:mac:vml" xmlns="" xmlns:w16="http://schemas.microsoft.com/office/word/2018/wordml" xmlns:w16cex="http://schemas.microsoft.com/office/word/2018/wordml/cex" xmlns:w="http://schemas.openxmlformats.org/wordprocessingml/2006/main" xmlns:w10="urn:schemas-microsoft-com:office:word" xmlns:v="urn:schemas-microsoft-com:vml" xmlns:o="urn:schemas-microsoft-com:office:office" xmlns:lc="http://schemas.openxmlformats.org/drawingml/2006/lockedCanvas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4374153" y="2052700"/>
            <a:ext cx="999241" cy="125376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AD6F7D9-841C-4626-9801-12996F9D5F63}"/>
              </a:ext>
            </a:extLst>
          </p:cNvPr>
          <p:cNvPicPr/>
          <p:nvPr/>
        </p:nvPicPr>
        <p:blipFill>
          <a:blip r:embed="rId9"/>
          <a:stretch>
            <a:fillRect/>
          </a:stretch>
        </p:blipFill>
        <p:spPr>
          <a:xfrm>
            <a:off x="6684005" y="2052700"/>
            <a:ext cx="1305916" cy="1253765"/>
          </a:xfrm>
          <a:prstGeom prst="rect">
            <a:avLst/>
          </a:prstGeom>
        </p:spPr>
      </p:pic>
      <p:pic>
        <p:nvPicPr>
          <p:cNvPr id="7" name="Espace réservé du contenu 8">
            <a:extLst>
              <a:ext uri="{FF2B5EF4-FFF2-40B4-BE49-F238E27FC236}">
                <a16:creationId xmlns:a16="http://schemas.microsoft.com/office/drawing/2014/main" id="{53EB2651-2413-4D22-BA98-BF050014F9E9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3069" y="3429000"/>
            <a:ext cx="2585851" cy="2895301"/>
          </a:xfrm>
          <a:prstGeom prst="rect">
            <a:avLst/>
          </a:prstGeom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2E5176D-6F12-4E39-A95D-48F1C7B3B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0" y="5920033"/>
            <a:ext cx="9725431" cy="328367"/>
          </a:xfrm>
        </p:spPr>
        <p:txBody>
          <a:bodyPr/>
          <a:lstStyle/>
          <a:p>
            <a:r>
              <a:rPr lang="en-US" sz="1100" dirty="0"/>
              <a:t>Samir BAROUALIA  </a:t>
            </a:r>
            <a:r>
              <a:rPr lang="en-US" dirty="0"/>
              <a:t>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1200" dirty="0"/>
              <a:t>Association BASILIADE</a:t>
            </a:r>
          </a:p>
        </p:txBody>
      </p:sp>
      <p:pic>
        <p:nvPicPr>
          <p:cNvPr id="9" name="image2.png">
            <a:extLst>
              <a:ext uri="{FF2B5EF4-FFF2-40B4-BE49-F238E27FC236}">
                <a16:creationId xmlns:a16="http://schemas.microsoft.com/office/drawing/2014/main" id="{FB4DF478-21D5-4B71-86CD-18175E00FFEA}"/>
              </a:ext>
            </a:extLst>
          </p:cNvPr>
          <p:cNvPicPr/>
          <p:nvPr/>
        </p:nvPicPr>
        <p:blipFill>
          <a:blip r:embed="rId11"/>
          <a:srcRect/>
          <a:stretch>
            <a:fillRect/>
          </a:stretch>
        </p:blipFill>
        <p:spPr>
          <a:xfrm>
            <a:off x="2846896" y="1979630"/>
            <a:ext cx="1459962" cy="144937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346763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8106C2-992E-4D3F-841C-E74EF8936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842985"/>
            <a:ext cx="9601196" cy="965938"/>
          </a:xfrm>
        </p:spPr>
        <p:txBody>
          <a:bodyPr/>
          <a:lstStyle/>
          <a:p>
            <a:r>
              <a:rPr lang="fr-FR" dirty="0"/>
              <a:t>Contexte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C42718-5F36-44BE-A2F2-AADB5B292E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Une crise sanitaire inédite</a:t>
            </a:r>
          </a:p>
          <a:p>
            <a:r>
              <a:rPr lang="fr-FR" dirty="0"/>
              <a:t>21000 enfants grandissent à l’hôtel social en </a:t>
            </a:r>
            <a:r>
              <a:rPr lang="fr-FR" dirty="0" err="1"/>
              <a:t>île-de-France</a:t>
            </a:r>
            <a:r>
              <a:rPr lang="fr-FR" dirty="0"/>
              <a:t> (chiffres </a:t>
            </a:r>
            <a:r>
              <a:rPr lang="fr-FR" dirty="0" err="1"/>
              <a:t>samusocial</a:t>
            </a:r>
            <a:r>
              <a:rPr lang="fr-FR" dirty="0"/>
              <a:t>)</a:t>
            </a:r>
          </a:p>
          <a:p>
            <a:r>
              <a:rPr lang="fr-FR" dirty="0"/>
              <a:t>Enfants situés aux angles morts des PMI (changements d’hôtel, CHU, territoires, etc…) </a:t>
            </a:r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2D5FFB5-ADF9-4928-80F7-FB64B24CE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0" y="5875869"/>
            <a:ext cx="9601195" cy="440090"/>
          </a:xfrm>
        </p:spPr>
        <p:txBody>
          <a:bodyPr/>
          <a:lstStyle/>
          <a:p>
            <a:r>
              <a:rPr lang="en-US" sz="1100" dirty="0"/>
              <a:t>Samir BAROUALIA                                                                                                                                                                                                   Association BASILIADE</a:t>
            </a:r>
          </a:p>
        </p:txBody>
      </p:sp>
    </p:spTree>
    <p:extLst>
      <p:ext uri="{BB962C8B-B14F-4D97-AF65-F5344CB8AC3E}">
        <p14:creationId xmlns:p14="http://schemas.microsoft.com/office/powerpoint/2010/main" val="3572693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16A2E-FF94-4BE8-9713-84B2159C3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Eléments de cadrage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03F421-5885-4634-B278-636D108700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Date de création: 25/06/2020</a:t>
            </a:r>
          </a:p>
          <a:p>
            <a:r>
              <a:rPr lang="fr-FR" dirty="0"/>
              <a:t>Situation géographique: Paris 18e</a:t>
            </a:r>
          </a:p>
          <a:p>
            <a:r>
              <a:rPr lang="fr-FR" dirty="0"/>
              <a:t>Financements: DRIHL et Ville de Paris</a:t>
            </a:r>
          </a:p>
          <a:p>
            <a:r>
              <a:rPr lang="fr-FR" dirty="0"/>
              <a:t>Capacité d’accueil: 116 personnes (dont 67 enfants de moins de 2 ans)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Image 3" descr="LOGO BASILIADE BLEU.eps">
            <a:extLst>
              <a:ext uri="{FF2B5EF4-FFF2-40B4-BE49-F238E27FC236}">
                <a16:creationId xmlns:a16="http://schemas.microsoft.com/office/drawing/2014/main" id="{F49D2C4D-FD83-45BD-A364-1168EC26EF92}"/>
              </a:ext>
            </a:extLst>
          </p:cNvPr>
          <p:cNvPicPr/>
          <p:nvPr/>
        </p:nvPicPr>
        <mc:AlternateContent xmlns:mc="http://schemas.openxmlformats.org/markup-compatibility/2006">
          <mc:Choice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="http://schemas.microsoft.com/office/mac/drawingml/2008/main" xmlns:mv="urn:schemas-microsoft-com:mac:vml" xmlns="" xmlns:w16="http://schemas.microsoft.com/office/word/2018/wordml" xmlns:w16cex="http://schemas.microsoft.com/office/word/2018/wordml/cex" xmlns:w="http://schemas.openxmlformats.org/wordprocessingml/2006/main" xmlns:w10="urn:schemas-microsoft-com:office:word" xmlns:v="urn:schemas-microsoft-com:vml" xmlns:o="urn:schemas-microsoft-com:office:office" xmlns:lc="http://schemas.openxmlformats.org/drawingml/2006/lockedCanvas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641022" y="540818"/>
            <a:ext cx="999241" cy="1253765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8E5222-FA30-448C-9973-47ADBE478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56282" y="5972710"/>
            <a:ext cx="9479436" cy="348182"/>
          </a:xfrm>
        </p:spPr>
        <p:txBody>
          <a:bodyPr/>
          <a:lstStyle/>
          <a:p>
            <a:r>
              <a:rPr lang="en-US" sz="1100" dirty="0"/>
              <a:t>Samir BAROUALIA                                                                                                                                                                                                Association BASILIADE</a:t>
            </a:r>
          </a:p>
        </p:txBody>
      </p:sp>
    </p:spTree>
    <p:extLst>
      <p:ext uri="{BB962C8B-B14F-4D97-AF65-F5344CB8AC3E}">
        <p14:creationId xmlns:p14="http://schemas.microsoft.com/office/powerpoint/2010/main" val="803599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116A2E-FF94-4BE8-9713-84B2159C3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Enjeux pour BASILIADE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03F421-5885-4634-B278-636D108700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Accompagnement spécifique des enfants (les 1.000 premiers jours) en plus de l’accompagnement psychosocial habituel</a:t>
            </a:r>
          </a:p>
          <a:p>
            <a:r>
              <a:rPr lang="fr-FR" dirty="0"/>
              <a:t>Développement du pouvoir d’agir : importance du collectif</a:t>
            </a:r>
          </a:p>
          <a:p>
            <a:r>
              <a:rPr lang="fr-FR" dirty="0"/>
              <a:t>Mise en place d’un Conseil de Maison</a:t>
            </a:r>
          </a:p>
          <a:p>
            <a:r>
              <a:rPr lang="fr-FR" dirty="0"/>
              <a:t>Importance de la nutrition : Ouverture d’un lieu de cuisines partagées (rue Léon)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Image 3" descr="LOGO BASILIADE BLEU.eps">
            <a:extLst>
              <a:ext uri="{FF2B5EF4-FFF2-40B4-BE49-F238E27FC236}">
                <a16:creationId xmlns:a16="http://schemas.microsoft.com/office/drawing/2014/main" id="{F49D2C4D-FD83-45BD-A364-1168EC26EF92}"/>
              </a:ext>
            </a:extLst>
          </p:cNvPr>
          <p:cNvPicPr/>
          <p:nvPr/>
        </p:nvPicPr>
        <mc:AlternateContent xmlns:mc="http://schemas.openxmlformats.org/markup-compatibility/2006">
          <mc:Choice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="http://schemas.microsoft.com/office/mac/drawingml/2008/main" xmlns:mv="urn:schemas-microsoft-com:mac:vml" xmlns="" xmlns:w16="http://schemas.microsoft.com/office/word/2018/wordml" xmlns:w16cex="http://schemas.microsoft.com/office/word/2018/wordml/cex" xmlns:w="http://schemas.openxmlformats.org/wordprocessingml/2006/main" xmlns:w10="urn:schemas-microsoft-com:office:word" xmlns:v="urn:schemas-microsoft-com:vml" xmlns:o="urn:schemas-microsoft-com:office:office" xmlns:lc="http://schemas.openxmlformats.org/drawingml/2006/lockedCanvas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641022" y="540818"/>
            <a:ext cx="999241" cy="1253765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3FF709-3095-4B95-8589-3A79EF31C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1" y="5969000"/>
            <a:ext cx="9762240" cy="348182"/>
          </a:xfrm>
        </p:spPr>
        <p:txBody>
          <a:bodyPr/>
          <a:lstStyle/>
          <a:p>
            <a:r>
              <a:rPr lang="en-US" sz="1100" dirty="0"/>
              <a:t>Samir BAROUALIA                                                                                                                                                                                                        Association BASILIADE</a:t>
            </a:r>
          </a:p>
        </p:txBody>
      </p:sp>
    </p:spTree>
    <p:extLst>
      <p:ext uri="{BB962C8B-B14F-4D97-AF65-F5344CB8AC3E}">
        <p14:creationId xmlns:p14="http://schemas.microsoft.com/office/powerpoint/2010/main" val="4005809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604C8-BFA1-4002-9666-E6F9510E4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Une gouvernance partagée</a:t>
            </a:r>
          </a:p>
        </p:txBody>
      </p:sp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id="{D81FAEBC-6904-4F75-8D05-B243FE2C9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2" y="2557993"/>
            <a:ext cx="4423833" cy="3317875"/>
          </a:xfr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1243149-D9D0-4469-9659-6ACB74BB8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2614" y="2583202"/>
            <a:ext cx="4979925" cy="3317875"/>
          </a:xfrm>
          <a:prstGeom prst="rect">
            <a:avLst/>
          </a:prstGeom>
        </p:spPr>
      </p:pic>
      <p:pic>
        <p:nvPicPr>
          <p:cNvPr id="14" name="Image 13" descr="LOGO BASILIADE BLEU.eps">
            <a:extLst>
              <a:ext uri="{FF2B5EF4-FFF2-40B4-BE49-F238E27FC236}">
                <a16:creationId xmlns:a16="http://schemas.microsoft.com/office/drawing/2014/main" id="{7C89288D-CBA0-4038-A6CF-E354F0F850DB}"/>
              </a:ext>
            </a:extLst>
          </p:cNvPr>
          <p:cNvPicPr/>
          <p:nvPr/>
        </p:nvPicPr>
        <mc:AlternateContent xmlns:mc="http://schemas.openxmlformats.org/markup-compatibility/2006">
          <mc:Choice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="http://schemas.microsoft.com/office/mac/drawingml/2008/main" xmlns:mv="urn:schemas-microsoft-com:mac:vml" xmlns="" xmlns:w16="http://schemas.microsoft.com/office/word/2018/wordml" xmlns:w16cex="http://schemas.microsoft.com/office/word/2018/wordml/cex" xmlns:w="http://schemas.openxmlformats.org/wordprocessingml/2006/main" xmlns:w10="urn:schemas-microsoft-com:office:word" xmlns:v="urn:schemas-microsoft-com:vml" xmlns:o="urn:schemas-microsoft-com:office:office" xmlns:lc="http://schemas.openxmlformats.org/drawingml/2006/lockedCanvas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641022" y="540818"/>
            <a:ext cx="999241" cy="1253765"/>
          </a:xfrm>
          <a:prstGeom prst="rect">
            <a:avLst/>
          </a:prstGeom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DA92A4D-6604-4877-A307-3E67FE877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1" y="5969000"/>
            <a:ext cx="9677138" cy="348182"/>
          </a:xfrm>
        </p:spPr>
        <p:txBody>
          <a:bodyPr/>
          <a:lstStyle/>
          <a:p>
            <a:r>
              <a:rPr lang="en-US" sz="1100" dirty="0"/>
              <a:t>Samir BAROUALIA                                                                                                                                                                                                      Association BASILIADE</a:t>
            </a:r>
          </a:p>
        </p:txBody>
      </p:sp>
    </p:spTree>
    <p:extLst>
      <p:ext uri="{BB962C8B-B14F-4D97-AF65-F5344CB8AC3E}">
        <p14:creationId xmlns:p14="http://schemas.microsoft.com/office/powerpoint/2010/main" val="8151850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FC5727-75A9-4B9B-89AC-15B74C327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Un lieu dédié pour cuisiner</a:t>
            </a:r>
          </a:p>
        </p:txBody>
      </p:sp>
      <p:pic>
        <p:nvPicPr>
          <p:cNvPr id="4" name="Rue Leon video fin de chantier">
            <a:hlinkClick r:id="" action="ppaction://media"/>
            <a:extLst>
              <a:ext uri="{FF2B5EF4-FFF2-40B4-BE49-F238E27FC236}">
                <a16:creationId xmlns:a16="http://schemas.microsoft.com/office/drawing/2014/main" id="{3D1606EE-A116-465E-AB37-67A70BDF187D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27282" y="2557463"/>
            <a:ext cx="3808429" cy="3317875"/>
          </a:xfrm>
        </p:spPr>
      </p:pic>
      <p:pic>
        <p:nvPicPr>
          <p:cNvPr id="5" name="Image 4" descr="LOGO BASILIADE BLEU.eps">
            <a:extLst>
              <a:ext uri="{FF2B5EF4-FFF2-40B4-BE49-F238E27FC236}">
                <a16:creationId xmlns:a16="http://schemas.microsoft.com/office/drawing/2014/main" id="{912464FB-DD1E-4F37-9469-0764770DF3E1}"/>
              </a:ext>
            </a:extLst>
          </p:cNvPr>
          <p:cNvPicPr/>
          <p:nvPr/>
        </p:nvPicPr>
        <mc:AlternateContent xmlns:mc="http://schemas.openxmlformats.org/markup-compatibility/2006">
          <mc:Choice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="http://schemas.microsoft.com/office/mac/drawingml/2008/main" xmlns:mv="urn:schemas-microsoft-com:mac:vml" xmlns="" xmlns:w16="http://schemas.microsoft.com/office/word/2018/wordml" xmlns:w16cex="http://schemas.microsoft.com/office/word/2018/wordml/cex" xmlns:w="http://schemas.openxmlformats.org/wordprocessingml/2006/main" xmlns:w10="urn:schemas-microsoft-com:office:word" xmlns:v="urn:schemas-microsoft-com:vml" xmlns:o="urn:schemas-microsoft-com:office:office" xmlns:lc="http://schemas.openxmlformats.org/drawingml/2006/lockedCanvas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641022" y="540818"/>
            <a:ext cx="999241" cy="1253765"/>
          </a:xfrm>
          <a:prstGeom prst="rect">
            <a:avLst/>
          </a:prstGeom>
        </p:spPr>
      </p:pic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D313D76-0F54-4C1D-82C5-EFCBEE1A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0" y="5969000"/>
            <a:ext cx="9705679" cy="348182"/>
          </a:xfrm>
        </p:spPr>
        <p:txBody>
          <a:bodyPr/>
          <a:lstStyle/>
          <a:p>
            <a:r>
              <a:rPr lang="en-US" sz="1100" dirty="0"/>
              <a:t>Samir BAROUALIA                                                                                                                                                                                                     Association BASILIADE</a:t>
            </a:r>
          </a:p>
        </p:txBody>
      </p:sp>
    </p:spTree>
    <p:extLst>
      <p:ext uri="{BB962C8B-B14F-4D97-AF65-F5344CB8AC3E}">
        <p14:creationId xmlns:p14="http://schemas.microsoft.com/office/powerpoint/2010/main" val="289483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9D7E8D-B6AC-4CCA-B9CE-954B835A4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Premiers constats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7DC5DA-ADFA-4EB1-80E0-1FBEB7409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dirty="0"/>
              <a:t>Une mauvaise couverture vaccinale des enfants</a:t>
            </a:r>
          </a:p>
          <a:p>
            <a:endParaRPr lang="fr-FR" dirty="0"/>
          </a:p>
          <a:p>
            <a:r>
              <a:rPr lang="fr-FR" dirty="0"/>
              <a:t>Une alimentation inadaptée aux besoin des jeunes enfants</a:t>
            </a:r>
          </a:p>
          <a:p>
            <a:endParaRPr lang="fr-FR" dirty="0"/>
          </a:p>
          <a:p>
            <a:r>
              <a:rPr lang="fr-FR" dirty="0"/>
              <a:t>Des accidents domestiques vécus dans des hôtels sociaux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Une interaction assez complexe dans la dyade Parent/Enfant</a:t>
            </a:r>
          </a:p>
          <a:p>
            <a:endParaRPr lang="fr-FR" dirty="0"/>
          </a:p>
          <a:p>
            <a:r>
              <a:rPr lang="fr-FR" dirty="0"/>
              <a:t> L’allaitement des femmes séropositives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Image 3" descr="LOGO BASILIADE BLEU.eps">
            <a:extLst>
              <a:ext uri="{FF2B5EF4-FFF2-40B4-BE49-F238E27FC236}">
                <a16:creationId xmlns:a16="http://schemas.microsoft.com/office/drawing/2014/main" id="{16E050CD-9230-4BA0-BEEC-12EEED4D6D8F}"/>
              </a:ext>
            </a:extLst>
          </p:cNvPr>
          <p:cNvPicPr/>
          <p:nvPr/>
        </p:nvPicPr>
        <mc:AlternateContent xmlns:mc="http://schemas.openxmlformats.org/markup-compatibility/2006">
          <mc:Choice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="http://schemas.microsoft.com/office/mac/drawingml/2008/main" xmlns:mv="urn:schemas-microsoft-com:mac:vml" xmlns="" xmlns:w16="http://schemas.microsoft.com/office/word/2018/wordml" xmlns:w16cex="http://schemas.microsoft.com/office/word/2018/wordml/cex" xmlns:w="http://schemas.openxmlformats.org/wordprocessingml/2006/main" xmlns:w10="urn:schemas-microsoft-com:office:word" xmlns:v="urn:schemas-microsoft-com:vml" xmlns:o="urn:schemas-microsoft-com:office:office" xmlns:lc="http://schemas.openxmlformats.org/drawingml/2006/lockedCanvas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641022" y="540818"/>
            <a:ext cx="999241" cy="1253765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E8B78E-AD12-47EA-82B5-238B8BAE5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1" y="5968999"/>
            <a:ext cx="9809374" cy="280971"/>
          </a:xfrm>
        </p:spPr>
        <p:txBody>
          <a:bodyPr/>
          <a:lstStyle/>
          <a:p>
            <a:r>
              <a:rPr lang="en-US" sz="1100" dirty="0"/>
              <a:t>Samir BAROUALIA                                                                                                                                                                                                          Association BASILIADE</a:t>
            </a:r>
          </a:p>
        </p:txBody>
      </p:sp>
    </p:spTree>
    <p:extLst>
      <p:ext uri="{BB962C8B-B14F-4D97-AF65-F5344CB8AC3E}">
        <p14:creationId xmlns:p14="http://schemas.microsoft.com/office/powerpoint/2010/main" val="297951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CDBC62-0960-4E04-B451-380CB7360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réponses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73A110-77E6-40E7-AC28-BC76592425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fr-FR" dirty="0"/>
          </a:p>
          <a:p>
            <a:r>
              <a:rPr lang="fr-FR" dirty="0"/>
              <a:t>Un suivi assuré par une infirmière puéricultrice qui fait le lien avec une PMI débordée.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La création d’un LEP (Lieu Enfant/Parent) animé par une EJE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Un suivi assuré par une </a:t>
            </a:r>
            <a:r>
              <a:rPr lang="fr-FR" dirty="0" err="1"/>
              <a:t>IdE</a:t>
            </a:r>
            <a:r>
              <a:rPr lang="fr-FR" dirty="0"/>
              <a:t> de la maladie chronique découverte (souvent) au moment de l’accouchement.</a:t>
            </a:r>
          </a:p>
          <a:p>
            <a:endParaRPr lang="fr-FR" dirty="0"/>
          </a:p>
        </p:txBody>
      </p:sp>
      <p:pic>
        <p:nvPicPr>
          <p:cNvPr id="4" name="Image 3" descr="LOGO BASILIADE BLEU.eps">
            <a:extLst>
              <a:ext uri="{FF2B5EF4-FFF2-40B4-BE49-F238E27FC236}">
                <a16:creationId xmlns:a16="http://schemas.microsoft.com/office/drawing/2014/main" id="{EAA4365E-43D4-4C5B-BC01-084DD9105304}"/>
              </a:ext>
            </a:extLst>
          </p:cNvPr>
          <p:cNvPicPr/>
          <p:nvPr/>
        </p:nvPicPr>
        <mc:AlternateContent xmlns:mc="http://schemas.openxmlformats.org/markup-compatibility/2006">
          <mc:Choice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="http://schemas.microsoft.com/office/mac/drawingml/2008/main" xmlns:mv="urn:schemas-microsoft-com:mac:vml" xmlns="" xmlns:w16="http://schemas.microsoft.com/office/word/2018/wordml" xmlns:w16cex="http://schemas.microsoft.com/office/word/2018/wordml/cex" xmlns:w="http://schemas.openxmlformats.org/wordprocessingml/2006/main" xmlns:w10="urn:schemas-microsoft-com:office:word" xmlns:v="urn:schemas-microsoft-com:vml" xmlns:o="urn:schemas-microsoft-com:office:office" xmlns:lc="http://schemas.openxmlformats.org/drawingml/2006/lockedCanvas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641022" y="540818"/>
            <a:ext cx="999241" cy="1253765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8F2527-CA1E-4BFC-B2A1-E45530903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25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OGO BASILIADE BLEU.eps">
            <a:extLst>
              <a:ext uri="{FF2B5EF4-FFF2-40B4-BE49-F238E27FC236}">
                <a16:creationId xmlns:a16="http://schemas.microsoft.com/office/drawing/2014/main" id="{F49D2C4D-FD83-45BD-A364-1168EC26EF92}"/>
              </a:ext>
            </a:extLst>
          </p:cNvPr>
          <p:cNvPicPr/>
          <p:nvPr/>
        </p:nvPicPr>
        <mc:AlternateContent xmlns:mc="http://schemas.openxmlformats.org/markup-compatibility/2006">
          <mc:Choice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="http://schemas.microsoft.com/office/mac/drawingml/2008/main" xmlns:mv="urn:schemas-microsoft-com:mac:vml" xmlns="" xmlns:w16="http://schemas.microsoft.com/office/word/2018/wordml" xmlns:w16cex="http://schemas.microsoft.com/office/word/2018/wordml/cex" xmlns:w="http://schemas.openxmlformats.org/wordprocessingml/2006/main" xmlns:w10="urn:schemas-microsoft-com:office:word" xmlns:v="urn:schemas-microsoft-com:vml" xmlns:o="urn:schemas-microsoft-com:office:office" xmlns:lc="http://schemas.openxmlformats.org/drawingml/2006/lockedCanvas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641022" y="540818"/>
            <a:ext cx="999241" cy="1253765"/>
          </a:xfrm>
          <a:prstGeom prst="rect">
            <a:avLst/>
          </a:prstGeom>
        </p:spPr>
      </p:pic>
      <p:pic>
        <p:nvPicPr>
          <p:cNvPr id="8" name="Image 7" descr="Une image contenant herbe, arbre, extérieur, parc&#10;&#10;Description générée automatiquement">
            <a:extLst>
              <a:ext uri="{FF2B5EF4-FFF2-40B4-BE49-F238E27FC236}">
                <a16:creationId xmlns:a16="http://schemas.microsoft.com/office/drawing/2014/main" id="{E353783B-794D-9F48-9119-E03A9EA467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40263" y="1883321"/>
            <a:ext cx="6111294" cy="407419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E82F827-2E2C-3C40-8F06-F4EF24F5010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82244" y="1208085"/>
            <a:ext cx="3562074" cy="4749432"/>
          </a:xfrm>
          <a:prstGeom prst="rect">
            <a:avLst/>
          </a:prstGeom>
        </p:spPr>
      </p:pic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0652EFD1-08FE-463B-A4C1-E814E950C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Samir BAROUALIA                                                                                                                                                                                                               Association BASILIADE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243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6E482F-9784-44DF-855F-7898D2A7E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missions de la maison des F&amp;ES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89D00AF-4627-424E-8ECA-53C6A70CDB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Mise à l’abri immédiate de ménages en situation de grande vulnérabilité</a:t>
            </a:r>
          </a:p>
          <a:p>
            <a:r>
              <a:rPr lang="fr-FR" dirty="0"/>
              <a:t>Suivi social individuel par des équipes pluridisciplinaires</a:t>
            </a:r>
          </a:p>
          <a:p>
            <a:r>
              <a:rPr lang="fr-FR" dirty="0"/>
              <a:t>Prévention et promotion de la santé</a:t>
            </a:r>
          </a:p>
          <a:p>
            <a:r>
              <a:rPr lang="fr-FR" dirty="0"/>
              <a:t>Développement des enfants </a:t>
            </a:r>
          </a:p>
          <a:p>
            <a:r>
              <a:rPr lang="fr-FR" dirty="0"/>
              <a:t>Accompagnement vers l’insertion professionnelle des adultes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Image 3" descr="LOGO BASILIADE BLEU.eps">
            <a:extLst>
              <a:ext uri="{FF2B5EF4-FFF2-40B4-BE49-F238E27FC236}">
                <a16:creationId xmlns:a16="http://schemas.microsoft.com/office/drawing/2014/main" id="{434D644D-306E-4D76-9136-4438AA8878D1}"/>
              </a:ext>
            </a:extLst>
          </p:cNvPr>
          <p:cNvPicPr/>
          <p:nvPr/>
        </p:nvPicPr>
        <mc:AlternateContent xmlns:mc="http://schemas.openxmlformats.org/markup-compatibility/2006">
          <mc:Choice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aink="http://schemas.microsoft.com/office/drawing/2016/ink" xmlns:am3d="http://schemas.microsoft.com/office/drawing/2017/model3d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ma="http://schemas.microsoft.com/office/mac/drawingml/2008/main" xmlns:mv="urn:schemas-microsoft-com:mac:vml" xmlns="" xmlns:w16="http://schemas.microsoft.com/office/word/2018/wordml" xmlns:w16cex="http://schemas.microsoft.com/office/word/2018/wordml/cex" xmlns:w="http://schemas.openxmlformats.org/wordprocessingml/2006/main" xmlns:w10="urn:schemas-microsoft-com:office:word" xmlns:v="urn:schemas-microsoft-com:vml" xmlns:o="urn:schemas-microsoft-com:office:office" xmlns:lc="http://schemas.openxmlformats.org/drawingml/2006/lockedCanvas" Requires="ma">
            <p:blipFill>
              <a:blip r:embed="rId7"/>
              <a:stretch>
                <a:fillRect/>
              </a:stretch>
            </p:blipFill>
          </mc:Choice>
          <mc:Fallback>
            <p:blipFill>
              <a:blip r:embed="rId8"/>
              <a:stretch>
                <a:fillRect/>
              </a:stretch>
            </p:blipFill>
          </mc:Fallback>
        </mc:AlternateContent>
        <p:spPr>
          <a:xfrm>
            <a:off x="641022" y="540818"/>
            <a:ext cx="999241" cy="1253765"/>
          </a:xfrm>
          <a:prstGeom prst="rect">
            <a:avLst/>
          </a:prstGeom>
        </p:spPr>
      </p:pic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9BA1DB-3025-4F42-A851-E569AD296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1" y="5969000"/>
            <a:ext cx="9828228" cy="348182"/>
          </a:xfrm>
        </p:spPr>
        <p:txBody>
          <a:bodyPr/>
          <a:lstStyle/>
          <a:p>
            <a:r>
              <a:rPr lang="en-US" sz="1100" dirty="0"/>
              <a:t>Samir BAROUALIA                                                                                                                                                                                                      Association BASILIADE</a:t>
            </a:r>
          </a:p>
        </p:txBody>
      </p:sp>
    </p:spTree>
    <p:extLst>
      <p:ext uri="{BB962C8B-B14F-4D97-AF65-F5344CB8AC3E}">
        <p14:creationId xmlns:p14="http://schemas.microsoft.com/office/powerpoint/2010/main" val="2008567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D6102-0D8E-422F-A72C-7238F0317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L’allaitement et VIH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BC148C-5010-48BB-96FD-D9DCE2796F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Volonté des mères d’allaiter</a:t>
            </a:r>
          </a:p>
          <a:p>
            <a:r>
              <a:rPr lang="fr-FR" dirty="0"/>
              <a:t>Inégalité financière</a:t>
            </a:r>
          </a:p>
          <a:p>
            <a:r>
              <a:rPr lang="fr-FR" dirty="0"/>
              <a:t>Rejet de ces mères par leur communauté</a:t>
            </a:r>
          </a:p>
          <a:p>
            <a:r>
              <a:rPr lang="fr-FR" dirty="0"/>
              <a:t>Création de barrière dans l’accompagnement de ces mères</a:t>
            </a:r>
          </a:p>
          <a:p>
            <a:r>
              <a:rPr lang="fr-FR" dirty="0"/>
              <a:t>« acceptation » de la prise de risque de contamination  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A0480D9-92C7-470B-ADE7-E6A160CF3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0" y="5969000"/>
            <a:ext cx="9865935" cy="431800"/>
          </a:xfrm>
        </p:spPr>
        <p:txBody>
          <a:bodyPr/>
          <a:lstStyle/>
          <a:p>
            <a:r>
              <a:rPr lang="en-US" sz="1100" dirty="0"/>
              <a:t>Samir BAROUALIA                                                                                                                                                                                                    Association BASILIADE</a:t>
            </a:r>
          </a:p>
        </p:txBody>
      </p:sp>
    </p:spTree>
    <p:extLst>
      <p:ext uri="{BB962C8B-B14F-4D97-AF65-F5344CB8AC3E}">
        <p14:creationId xmlns:p14="http://schemas.microsoft.com/office/powerpoint/2010/main" val="11951289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C95F9E-F057-4439-B911-920171D12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Cas clinique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96B8C20-5179-437D-9103-81BD1A0691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Donnée :Enfant de 8 mois porteur d’un déficit en GP6PD  ou Favisme (maladie génétique)</a:t>
            </a:r>
          </a:p>
          <a:p>
            <a:r>
              <a:rPr lang="fr-FR" dirty="0"/>
              <a:t>Méconnaissance de la mère des restrictions alimentaires ( besoin de vulgarisation) mais connaissance du risque grave de la maladie</a:t>
            </a:r>
          </a:p>
          <a:p>
            <a:r>
              <a:rPr lang="fr-FR" dirty="0"/>
              <a:t>Relation de confiance avec les services médicaux entravé (éviction du sujet de la diversification de son fils)  </a:t>
            </a:r>
          </a:p>
          <a:p>
            <a:r>
              <a:rPr lang="fr-FR" dirty="0"/>
              <a:t>Nécessité de tenir compte du régime alimentaire culturel de la famille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477714F-12C4-430C-9A56-71DDF7D7E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95401" y="5969000"/>
            <a:ext cx="9667972" cy="384666"/>
          </a:xfrm>
        </p:spPr>
        <p:txBody>
          <a:bodyPr/>
          <a:lstStyle/>
          <a:p>
            <a:r>
              <a:rPr lang="en-US" sz="1100" dirty="0"/>
              <a:t>Samir BAROUALIA                                                                                                                                                                                                    Association BASILIADE</a:t>
            </a:r>
          </a:p>
        </p:txBody>
      </p:sp>
    </p:spTree>
    <p:extLst>
      <p:ext uri="{BB962C8B-B14F-4D97-AF65-F5344CB8AC3E}">
        <p14:creationId xmlns:p14="http://schemas.microsoft.com/office/powerpoint/2010/main" val="4366813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421</Words>
  <Application>Microsoft Office PowerPoint</Application>
  <PresentationFormat>Grand écran</PresentationFormat>
  <Paragraphs>84</Paragraphs>
  <Slides>12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Garamond</vt:lpstr>
      <vt:lpstr>Organique</vt:lpstr>
      <vt:lpstr>LA MAISON DES F&amp;ES (pour Femmes &amp; Enfants)</vt:lpstr>
      <vt:lpstr>Contexte</vt:lpstr>
      <vt:lpstr>Eléments de cadrage</vt:lpstr>
      <vt:lpstr>Enjeux pour BASILIADE</vt:lpstr>
      <vt:lpstr>Une gouvernance partagée</vt:lpstr>
      <vt:lpstr>Un lieu dédié pour cuisiner</vt:lpstr>
      <vt:lpstr>Premiers constats</vt:lpstr>
      <vt:lpstr>Les réponses</vt:lpstr>
      <vt:lpstr>Présentation PowerPoint</vt:lpstr>
      <vt:lpstr>Les missions de la maison des F&amp;ES</vt:lpstr>
      <vt:lpstr>L’allaitement et VIH</vt:lpstr>
      <vt:lpstr>Cas clinique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MAISON  DES F&amp;ES</dc:title>
  <dc:creator>Samir BAROUALIA</dc:creator>
  <cp:lastModifiedBy>GENTIER</cp:lastModifiedBy>
  <cp:revision>22</cp:revision>
  <dcterms:created xsi:type="dcterms:W3CDTF">2021-03-14T21:22:52Z</dcterms:created>
  <dcterms:modified xsi:type="dcterms:W3CDTF">2021-03-17T08:28:25Z</dcterms:modified>
</cp:coreProperties>
</file>