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6"/>
  </p:notesMasterIdLst>
  <p:sldIdLst>
    <p:sldId id="260" r:id="rId2"/>
    <p:sldId id="261" r:id="rId3"/>
    <p:sldId id="274" r:id="rId4"/>
    <p:sldId id="276" r:id="rId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EC87B"/>
    <a:srgbClr val="7BBA5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34603" autoAdjust="0"/>
    <p:restoredTop sz="86404" autoAdjust="0"/>
  </p:normalViewPr>
  <p:slideViewPr>
    <p:cSldViewPr>
      <p:cViewPr varScale="1">
        <p:scale>
          <a:sx n="53" d="100"/>
          <a:sy n="53" d="100"/>
        </p:scale>
        <p:origin x="932" y="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541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4C2271-3050-4DD1-94F9-506FC39FC209}" type="datetimeFigureOut">
              <a:rPr lang="fr-FR" smtClean="0"/>
              <a:t>15/03/2021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9F6DF5-F120-4C4D-9B5F-8D1F482A7F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60293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19B25-0AF6-499B-8237-84C34D1C635C}" type="datetime1">
              <a:rPr lang="fr-FR" smtClean="0"/>
              <a:t>15/03/2021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Journées ACT Marseille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FBC40-1C62-4E3E-B534-4E6D3EEA20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85732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FB541-9CBB-416D-B0CC-A2AAFFC86BC1}" type="datetime1">
              <a:rPr lang="fr-FR" smtClean="0"/>
              <a:t>15/03/2021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Journées ACT Marseille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FBC40-1C62-4E3E-B534-4E6D3EEA20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432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5120D-CE3E-46E9-83A6-12C954A352B0}" type="datetime1">
              <a:rPr lang="fr-FR" smtClean="0"/>
              <a:t>15/03/2021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Journées ACT Marseille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FBC40-1C62-4E3E-B534-4E6D3EEA20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12085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229BA-4120-411B-A59C-8B4F378F0F48}" type="datetime1">
              <a:rPr lang="fr-FR" smtClean="0"/>
              <a:t>15/03/2021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Journées ACT Marseille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FBC40-1C62-4E3E-B534-4E6D3EEA20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444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04548-D4CE-49D0-BF20-1F399D699400}" type="datetime1">
              <a:rPr lang="fr-FR" smtClean="0"/>
              <a:t>15/03/2021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Journées ACT Marseille</a:t>
            </a: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FBC40-1C62-4E3E-B534-4E6D3EEA20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6179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18DDC-7B54-44BE-A94A-3E623C3D2089}" type="datetime1">
              <a:rPr lang="fr-FR" smtClean="0"/>
              <a:t>15/03/2021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Journées ACT Marseille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FBC40-1C62-4E3E-B534-4E6D3EEA20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3058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0FE55-7C99-43A5-A445-C2E957644699}" type="datetime1">
              <a:rPr lang="fr-FR" smtClean="0"/>
              <a:t>15/03/2021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Journées ACT Marseille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FBC40-1C62-4E3E-B534-4E6D3EEA20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24391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01344-DFB0-4016-BF06-FF5FDFC3CF02}" type="datetime1">
              <a:rPr lang="fr-FR" smtClean="0"/>
              <a:t>15/03/2021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Journées ACT Marseille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FBC40-1C62-4E3E-B534-4E6D3EEA20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7987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52CA1-5A73-4BDA-8CA4-971CEA884604}" type="datetime1">
              <a:rPr lang="fr-FR" smtClean="0"/>
              <a:t>15/03/2021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Journées ACT Marseille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FBC40-1C62-4E3E-B534-4E6D3EEA20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882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5A932-9585-47CC-BB58-5DFDEA8CB1A0}" type="datetime1">
              <a:rPr lang="fr-FR" smtClean="0"/>
              <a:t>15/03/2021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Journées ACT Marseille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FBC40-1C62-4E3E-B534-4E6D3EEA20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8687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671D9-68A7-420E-B7A1-CFFDF52F41AD}" type="datetime1">
              <a:rPr lang="fr-FR" smtClean="0"/>
              <a:t>15/03/2021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Journées ACT Marseille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FBC40-1C62-4E3E-B534-4E6D3EEA20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64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F6BD90-463B-4028-9F54-D9AE4EA1DF8D}" type="datetime1">
              <a:rPr lang="fr-FR" smtClean="0"/>
              <a:t>15/03/2021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Journées ACT Marseille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2FBC40-1C62-4E3E-B534-4E6D3EEA20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5767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79513" y="1858218"/>
            <a:ext cx="8964487" cy="459511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fr-FR" altLang="fr-FR" dirty="0">
                <a:solidFill>
                  <a:srgbClr val="646464"/>
                </a:solidFill>
                <a:ea typeface="ＭＳ Ｐゴシック" panose="020B0600070205080204" pitchFamily="34" charset="-128"/>
              </a:rPr>
              <a:t>A l’origine du projet, un constat partagé : </a:t>
            </a:r>
          </a:p>
          <a:p>
            <a:pPr>
              <a:buFont typeface="Wingdings" pitchFamily="2" charset="2"/>
              <a:buChar char="q"/>
            </a:pPr>
            <a:r>
              <a:rPr lang="fr-FR" altLang="fr-FR" sz="1800" dirty="0">
                <a:latin typeface="Arial" panose="020B0604020202020204" pitchFamily="34" charset="0"/>
                <a:ea typeface="ＭＳ Ｐゴシック" panose="020B0600070205080204" pitchFamily="34" charset="-128"/>
              </a:rPr>
              <a:t>Les services sociaux hospitaliers de pédiatrie sont régulièrement à la recherche de solutions d’hébergement et d’accompagnement médico-psycho-social pour des familles en situation de précarité avec un enfant atteint par une pathologie grave;</a:t>
            </a:r>
          </a:p>
          <a:p>
            <a:pPr>
              <a:buFont typeface="Wingdings" pitchFamily="2" charset="2"/>
              <a:buChar char="q"/>
            </a:pPr>
            <a:r>
              <a:rPr lang="fr-FR" altLang="fr-FR" sz="1800" dirty="0">
                <a:latin typeface="Arial" panose="020B0604020202020204" pitchFamily="34" charset="0"/>
                <a:ea typeface="ＭＳ Ｐゴシック" panose="020B0600070205080204" pitchFamily="34" charset="-128"/>
              </a:rPr>
              <a:t>Des réponses partielles, souvent inadaptées (maintien de l’enfant en hospitalisation, hébergement en hôtel, séparation des familles).</a:t>
            </a:r>
          </a:p>
          <a:p>
            <a:pPr marL="0" indent="0">
              <a:buNone/>
            </a:pPr>
            <a:r>
              <a:rPr lang="fr-FR" altLang="fr-FR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L’expérimentation à partir de décembre 2014 :</a:t>
            </a:r>
          </a:p>
          <a:p>
            <a:pPr marL="0" indent="0">
              <a:buNone/>
            </a:pPr>
            <a:r>
              <a:rPr lang="fr-FR" altLang="fr-FR" sz="1800" dirty="0">
                <a:latin typeface="Arial" panose="020B0604020202020204" pitchFamily="34" charset="0"/>
                <a:cs typeface="Arial" panose="020B0604020202020204" pitchFamily="34" charset="0"/>
              </a:rPr>
              <a:t>Créer 4 places au sein des ACT 93 places d’ACT </a:t>
            </a:r>
            <a:r>
              <a:rPr lang="fr-FR" altLang="fr-FR" sz="1800" dirty="0" err="1">
                <a:latin typeface="Arial" panose="020B0604020202020204" pitchFamily="34" charset="0"/>
                <a:cs typeface="Arial" panose="020B0604020202020204" pitchFamily="34" charset="0"/>
              </a:rPr>
              <a:t>onco</a:t>
            </a:r>
            <a:r>
              <a:rPr lang="fr-FR" altLang="fr-FR" sz="1800" dirty="0">
                <a:latin typeface="Arial" panose="020B0604020202020204" pitchFamily="34" charset="0"/>
                <a:cs typeface="Arial" panose="020B0604020202020204" pitchFamily="34" charset="0"/>
              </a:rPr>
              <a:t>-pédiatriques accueillant un enfant malade en sortie d’hospitalisation avec sa famille pour répondre au besoin d’accompagnement médico-psycho-social. </a:t>
            </a:r>
          </a:p>
          <a:p>
            <a:pPr marL="0" indent="0">
              <a:buNone/>
            </a:pPr>
            <a:r>
              <a:rPr lang="fr-FR" altLang="fr-FR" sz="1800" dirty="0">
                <a:latin typeface="Arial" panose="020B0604020202020204" pitchFamily="34" charset="0"/>
                <a:cs typeface="Arial" panose="020B0604020202020204" pitchFamily="34" charset="0"/>
              </a:rPr>
              <a:t>Le dispositif a connu en fin d’année 2017 une extension de 4 places puis de 3 en décembre 2018.</a:t>
            </a:r>
          </a:p>
          <a:p>
            <a:pPr marL="0" indent="0">
              <a:buNone/>
            </a:pPr>
            <a:r>
              <a:rPr lang="fr-FR" altLang="fr-FR" sz="1800" dirty="0">
                <a:latin typeface="Arial" panose="020B0604020202020204" pitchFamily="34" charset="0"/>
                <a:cs typeface="Arial" panose="020B0604020202020204" pitchFamily="34" charset="0"/>
              </a:rPr>
              <a:t>Il compte aujourd’hui 11 places et peut-être considéré comme un service à part entière.</a:t>
            </a:r>
          </a:p>
        </p:txBody>
      </p:sp>
      <p:sp>
        <p:nvSpPr>
          <p:cNvPr id="8" name="Titre 1"/>
          <p:cNvSpPr>
            <a:spLocks noGrp="1"/>
          </p:cNvSpPr>
          <p:nvPr>
            <p:ph type="title"/>
          </p:nvPr>
        </p:nvSpPr>
        <p:spPr>
          <a:xfrm>
            <a:off x="46772" y="0"/>
            <a:ext cx="9125282" cy="1426170"/>
          </a:xfrm>
          <a:solidFill>
            <a:srgbClr val="7BBA58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z="23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Groupe SOS Solidarités – ACT Pédiatrique 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03" b="21543"/>
          <a:stretch/>
        </p:blipFill>
        <p:spPr bwMode="auto">
          <a:xfrm>
            <a:off x="8909" y="6453336"/>
            <a:ext cx="9170447" cy="432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2555776" y="6453336"/>
            <a:ext cx="3442512" cy="432048"/>
          </a:xfrm>
          <a:solidFill>
            <a:schemeClr val="bg1"/>
          </a:solidFill>
        </p:spPr>
        <p:txBody>
          <a:bodyPr/>
          <a:lstStyle/>
          <a:p>
            <a:r>
              <a:rPr lang="fr-FR" sz="2400" b="1" dirty="0"/>
              <a:t>15 mars 2021</a:t>
            </a:r>
          </a:p>
        </p:txBody>
      </p:sp>
    </p:spTree>
    <p:extLst>
      <p:ext uri="{BB962C8B-B14F-4D97-AF65-F5344CB8AC3E}">
        <p14:creationId xmlns:p14="http://schemas.microsoft.com/office/powerpoint/2010/main" val="41751692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79512" y="1368152"/>
            <a:ext cx="8784976" cy="46531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dirty="0">
                <a:solidFill>
                  <a:srgbClr val="646464"/>
                </a:solidFill>
                <a:ea typeface="ＭＳ Ｐゴシック" panose="020B0600070205080204" pitchFamily="34" charset="-128"/>
              </a:rPr>
              <a:t>Premiers enseignements</a:t>
            </a:r>
          </a:p>
          <a:p>
            <a:pPr marL="0" lvl="0" indent="0" defTabSz="457200" fontAlgn="base">
              <a:spcAft>
                <a:spcPct val="0"/>
              </a:spcAft>
              <a:buNone/>
            </a:pPr>
            <a:r>
              <a:rPr lang="fr-FR" altLang="fr-FR" sz="2300" b="1" dirty="0">
                <a:solidFill>
                  <a:srgbClr val="646464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Représentations de la maladie et évaluation de l</a:t>
            </a:r>
            <a:r>
              <a:rPr lang="ja-JP" altLang="fr-FR" sz="2300" b="1">
                <a:solidFill>
                  <a:srgbClr val="6464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r>
              <a:rPr lang="fr-FR" altLang="ja-JP" sz="2300" b="1" dirty="0">
                <a:solidFill>
                  <a:srgbClr val="6464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autonomie </a:t>
            </a:r>
            <a:endParaRPr lang="fr-FR" altLang="fr-FR" sz="2300" b="1" dirty="0">
              <a:solidFill>
                <a:srgbClr val="646464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marL="0" lvl="0" indent="0" algn="just" defTabSz="457200" fontAlgn="base">
              <a:spcBef>
                <a:spcPct val="0"/>
              </a:spcBef>
              <a:spcAft>
                <a:spcPct val="0"/>
              </a:spcAft>
              <a:buNone/>
            </a:pPr>
            <a:endParaRPr lang="fr-FR" altLang="fr-FR" sz="1800" dirty="0">
              <a:solidFill>
                <a:srgbClr val="141414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marL="0" lvl="0" indent="0" algn="just" defTabSz="4572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fr-FR" altLang="fr-FR" sz="1800" dirty="0">
                <a:solidFill>
                  <a:srgbClr val="141414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La relation aux parents est dépendante de la compréhension que les professionnels des ACT (en particulier les soignants) peuvent avoir des représentations qu’ont les parents de la maladie de leur enfant. </a:t>
            </a:r>
          </a:p>
          <a:p>
            <a:pPr marL="0" lvl="0" indent="0" algn="just" defTabSz="457200" fontAlgn="base">
              <a:spcBef>
                <a:spcPct val="0"/>
              </a:spcBef>
              <a:spcAft>
                <a:spcPct val="0"/>
              </a:spcAft>
              <a:buNone/>
            </a:pPr>
            <a:endParaRPr lang="fr-FR" altLang="fr-FR" sz="1800" dirty="0">
              <a:solidFill>
                <a:srgbClr val="141414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marL="0" lvl="0" indent="0" algn="just" defTabSz="4572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fr-FR" altLang="fr-FR" sz="1800" dirty="0">
                <a:solidFill>
                  <a:srgbClr val="141414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Tout n’est pas en effet question de connaissances et de pratiques, auquel pourrait répondre le travail d’éducation thérapeutique.</a:t>
            </a:r>
          </a:p>
          <a:p>
            <a:pPr marL="0" lvl="0" indent="0" algn="just" defTabSz="457200" fontAlgn="base">
              <a:spcBef>
                <a:spcPct val="0"/>
              </a:spcBef>
              <a:spcAft>
                <a:spcPct val="0"/>
              </a:spcAft>
              <a:buNone/>
            </a:pPr>
            <a:endParaRPr lang="fr-FR" altLang="fr-FR" sz="1800" dirty="0">
              <a:solidFill>
                <a:srgbClr val="141414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marL="0" lvl="0" indent="0" algn="just" defTabSz="4572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fr-FR" altLang="fr-FR" sz="1800" dirty="0">
                <a:solidFill>
                  <a:srgbClr val="141414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Le rapport à la maladie, la signification qui peut lui être attribuée sont des éléments qui échappent d’autant à l’équipe que les familles accueillies sont de cultures non occidentales, avec des systèmes de croyance méconnus. L’équipe de professionnels, au contact direct et régulier des familles, peut alors se heurter à des situations de blocage et d’impuissance à faire bouger les lignes.</a:t>
            </a:r>
          </a:p>
          <a:p>
            <a:pPr marL="0" indent="0">
              <a:buNone/>
            </a:pPr>
            <a:endParaRPr lang="fr-FR" dirty="0">
              <a:solidFill>
                <a:srgbClr val="646464"/>
              </a:solidFill>
              <a:ea typeface="ＭＳ Ｐゴシック" panose="020B0600070205080204" pitchFamily="34" charset="-128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03" b="21543"/>
          <a:stretch/>
        </p:blipFill>
        <p:spPr bwMode="auto">
          <a:xfrm>
            <a:off x="8909" y="6165304"/>
            <a:ext cx="9170447" cy="72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3131840" y="6323012"/>
            <a:ext cx="3398248" cy="404664"/>
          </a:xfrm>
          <a:solidFill>
            <a:schemeClr val="bg1"/>
          </a:solidFill>
        </p:spPr>
        <p:txBody>
          <a:bodyPr/>
          <a:lstStyle/>
          <a:p>
            <a:r>
              <a:rPr lang="fr-FR" sz="2400" b="1" dirty="0"/>
              <a:t>15 mars 2021</a:t>
            </a:r>
          </a:p>
        </p:txBody>
      </p:sp>
      <p:sp>
        <p:nvSpPr>
          <p:cNvPr id="1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96752"/>
          </a:xfrm>
          <a:solidFill>
            <a:srgbClr val="7BBA58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z="23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Groupe SOS Solidarités – ACT Pédiatrique </a:t>
            </a:r>
            <a:endParaRPr lang="fr-FR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51692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91981" y="1353276"/>
            <a:ext cx="8760038" cy="4752528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fr-FR" altLang="fr-FR" dirty="0">
                <a:solidFill>
                  <a:srgbClr val="646464"/>
                </a:solidFill>
                <a:ea typeface="ＭＳ Ｐゴシック" panose="020B0600070205080204" pitchFamily="34" charset="-128"/>
              </a:rPr>
              <a:t>Valeur ajoutée des ACT pédiatriques</a:t>
            </a:r>
            <a:endParaRPr lang="fr-FR" dirty="0">
              <a:solidFill>
                <a:srgbClr val="646464"/>
              </a:solidFill>
              <a:ea typeface="ＭＳ Ｐゴシック" panose="020B0600070205080204" pitchFamily="34" charset="-128"/>
            </a:endParaRPr>
          </a:p>
          <a:p>
            <a:pPr marL="0" indent="0" algn="just" defTabSz="4572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fr-FR" altLang="fr-FR" sz="1800" dirty="0">
                <a:solidFill>
                  <a:srgbClr val="141414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Outre les éléments évidents que sont l</a:t>
            </a:r>
            <a:r>
              <a:rPr lang="ja-JP" altLang="fr-FR" sz="1800">
                <a:solidFill>
                  <a:srgbClr val="141414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’</a:t>
            </a:r>
            <a:r>
              <a:rPr lang="fr-FR" altLang="ja-JP" sz="1800" dirty="0">
                <a:solidFill>
                  <a:srgbClr val="141414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apport d</a:t>
            </a:r>
            <a:r>
              <a:rPr lang="ja-JP" altLang="fr-FR" sz="1800">
                <a:solidFill>
                  <a:srgbClr val="141414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’</a:t>
            </a:r>
            <a:r>
              <a:rPr lang="fr-FR" altLang="ja-JP" sz="1800" dirty="0">
                <a:solidFill>
                  <a:srgbClr val="141414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un logement  et l</a:t>
            </a:r>
            <a:r>
              <a:rPr lang="ja-JP" altLang="fr-FR" sz="1800">
                <a:solidFill>
                  <a:srgbClr val="141414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’</a:t>
            </a:r>
            <a:r>
              <a:rPr lang="fr-FR" altLang="ja-JP" sz="1800" dirty="0">
                <a:solidFill>
                  <a:srgbClr val="141414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accompagnement médical on peut mettre en exergue  :</a:t>
            </a:r>
          </a:p>
          <a:p>
            <a:pPr marL="0" indent="0" algn="just" defTabSz="457200" fontAlgn="base">
              <a:spcBef>
                <a:spcPct val="0"/>
              </a:spcBef>
              <a:spcAft>
                <a:spcPct val="0"/>
              </a:spcAft>
              <a:buNone/>
            </a:pPr>
            <a:endParaRPr lang="fr-FR" altLang="fr-FR" sz="1800" dirty="0">
              <a:solidFill>
                <a:srgbClr val="141414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algn="just" defTabSz="4572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</a:pPr>
            <a:r>
              <a:rPr lang="fr-FR" altLang="fr-FR" sz="1800" dirty="0">
                <a:solidFill>
                  <a:srgbClr val="141414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la réunion en un même lieu, au sein d</a:t>
            </a:r>
            <a:r>
              <a:rPr lang="ja-JP" altLang="fr-FR" sz="1800">
                <a:solidFill>
                  <a:srgbClr val="141414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’</a:t>
            </a:r>
            <a:r>
              <a:rPr lang="fr-FR" altLang="ja-JP" sz="1800" dirty="0">
                <a:solidFill>
                  <a:srgbClr val="141414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une même équipe coordonnée, des compétences, ressources et relais nécessaires.</a:t>
            </a:r>
          </a:p>
          <a:p>
            <a:pPr algn="just" defTabSz="4572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</a:pPr>
            <a:endParaRPr lang="fr-FR" altLang="fr-FR" sz="1800" dirty="0">
              <a:solidFill>
                <a:srgbClr val="141414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algn="just" defTabSz="4572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</a:pPr>
            <a:r>
              <a:rPr lang="fr-FR" altLang="fr-FR" sz="1800" dirty="0">
                <a:solidFill>
                  <a:srgbClr val="141414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l</a:t>
            </a:r>
            <a:r>
              <a:rPr lang="ja-JP" altLang="fr-FR" sz="1800">
                <a:solidFill>
                  <a:srgbClr val="141414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’</a:t>
            </a:r>
            <a:r>
              <a:rPr lang="fr-FR" altLang="ja-JP" sz="1800" dirty="0">
                <a:solidFill>
                  <a:srgbClr val="141414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apport de l</a:t>
            </a:r>
            <a:r>
              <a:rPr lang="ja-JP" altLang="fr-FR" sz="1800">
                <a:solidFill>
                  <a:srgbClr val="141414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’</a:t>
            </a:r>
            <a:r>
              <a:rPr lang="fr-FR" altLang="ja-JP" sz="1800" dirty="0">
                <a:solidFill>
                  <a:srgbClr val="141414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éducatrice de jeunes enfants, au service de l</a:t>
            </a:r>
            <a:r>
              <a:rPr lang="ja-JP" altLang="fr-FR" sz="1800">
                <a:solidFill>
                  <a:srgbClr val="141414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’</a:t>
            </a:r>
            <a:r>
              <a:rPr lang="fr-FR" altLang="ja-JP" sz="1800" dirty="0">
                <a:solidFill>
                  <a:srgbClr val="141414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enfant malade (développement, bien-être, scolarité, selon une approche non médicale), mais également de sa fratrie le cas échéant et de ses parents. Son rôle contribue ici parfaitement à répondre aux attentes formulées dans le Plan Cancer. </a:t>
            </a:r>
          </a:p>
          <a:p>
            <a:pPr algn="just" defTabSz="4572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</a:pPr>
            <a:endParaRPr lang="fr-FR" altLang="ja-JP" sz="1800" dirty="0">
              <a:solidFill>
                <a:srgbClr val="141414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algn="just" defTabSz="4572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</a:pPr>
            <a:r>
              <a:rPr lang="fr-FR" altLang="ja-JP" sz="1800" dirty="0">
                <a:solidFill>
                  <a:srgbClr val="14141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Permettre à une famille de se retrouver autour de l’enfant malade est probablement pour ce dernier un élément de sécurité affective, de bien-être et de qualité de vie favorable à sa santé. Outre la dimension humaine de cette réunion, on pourrait s’interroger, en termes d’évaluation et d’efficience, sur les coûts évités grâce à cette réunion de la cellule familiale</a:t>
            </a:r>
            <a:endParaRPr lang="fr-FR" altLang="ja-JP" sz="1800" dirty="0">
              <a:solidFill>
                <a:srgbClr val="141414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algn="just" defTabSz="4572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</a:pPr>
            <a:endParaRPr lang="fr-FR" altLang="ja-JP" sz="1800" dirty="0">
              <a:solidFill>
                <a:srgbClr val="141414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marL="0" lvl="0" indent="0">
              <a:buNone/>
            </a:pPr>
            <a:endParaRPr lang="fr-FR" sz="1600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03" b="21543"/>
          <a:stretch/>
        </p:blipFill>
        <p:spPr bwMode="auto">
          <a:xfrm>
            <a:off x="8909" y="6381328"/>
            <a:ext cx="9170447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2699792" y="6437853"/>
            <a:ext cx="3960440" cy="404664"/>
          </a:xfrm>
          <a:solidFill>
            <a:schemeClr val="bg1"/>
          </a:solidFill>
        </p:spPr>
        <p:txBody>
          <a:bodyPr/>
          <a:lstStyle/>
          <a:p>
            <a:r>
              <a:rPr lang="fr-FR" sz="2400" b="1" dirty="0"/>
              <a:t>15 mars 2021</a:t>
            </a:r>
          </a:p>
        </p:txBody>
      </p:sp>
      <p:sp>
        <p:nvSpPr>
          <p:cNvPr id="1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68760"/>
          </a:xfrm>
          <a:solidFill>
            <a:srgbClr val="7BBA58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z="23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Groupe SOS Solidarités – ACT Pédiatrique </a:t>
            </a:r>
            <a:endParaRPr lang="fr-FR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53083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79512" y="1628800"/>
            <a:ext cx="8532440" cy="3852428"/>
          </a:xfrm>
        </p:spPr>
        <p:txBody>
          <a:bodyPr>
            <a:normAutofit fontScale="92500" lnSpcReduction="10000"/>
          </a:bodyPr>
          <a:lstStyle/>
          <a:p>
            <a:pPr marL="0" lvl="0" indent="0">
              <a:buNone/>
            </a:pPr>
            <a:r>
              <a:rPr lang="fr-FR" dirty="0">
                <a:solidFill>
                  <a:srgbClr val="646464"/>
                </a:solidFill>
                <a:ea typeface="ＭＳ Ｐゴシック" panose="020B0600070205080204" pitchFamily="34" charset="-128"/>
              </a:rPr>
              <a:t>Les atouts de la spécialisation : l’expertise pour mieux répondre aux besoins. </a:t>
            </a:r>
          </a:p>
          <a:p>
            <a:pPr marL="0" lvl="0" indent="0" algn="just">
              <a:buNone/>
            </a:pPr>
            <a:r>
              <a:rPr lang="fr-FR" sz="1800" dirty="0">
                <a:solidFill>
                  <a:srgbClr val="646464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La spécialisation a permis de constituer une équipe dédiée et d’accompagner sa montée en compétences par des formations et des modalités d’interventions spécifiques.</a:t>
            </a:r>
          </a:p>
          <a:p>
            <a:pPr marL="0" lvl="0" indent="0" algn="just">
              <a:buNone/>
            </a:pPr>
            <a:r>
              <a:rPr lang="fr-FR" sz="1800" dirty="0">
                <a:solidFill>
                  <a:srgbClr val="646464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Des partenariats spécifiques ont été construits et sont entretenus afin de mieux répondre aux exigences de ces situations.</a:t>
            </a:r>
          </a:p>
          <a:p>
            <a:pPr marL="0" lvl="0" indent="0" algn="just">
              <a:buNone/>
            </a:pPr>
            <a:r>
              <a:rPr lang="fr-FR" sz="1800" dirty="0">
                <a:solidFill>
                  <a:srgbClr val="646464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Par ailleurs, elle a permis une meilleure identification du dispositif par les partenaires et un travail de </a:t>
            </a:r>
            <a:r>
              <a:rPr lang="fr-FR" sz="1800" dirty="0" err="1">
                <a:solidFill>
                  <a:srgbClr val="646464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co</a:t>
            </a:r>
            <a:r>
              <a:rPr lang="fr-FR" sz="1800" dirty="0">
                <a:solidFill>
                  <a:srgbClr val="646464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-construction pertinent qui permet une réponse adaptée aux besoins de ces familles. </a:t>
            </a:r>
          </a:p>
          <a:p>
            <a:pPr marL="0" lvl="0" indent="0" algn="just">
              <a:buNone/>
            </a:pPr>
            <a:endParaRPr lang="fr-FR" sz="1800" dirty="0">
              <a:solidFill>
                <a:srgbClr val="646464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marL="0" lvl="0" indent="0" algn="just">
              <a:buNone/>
            </a:pPr>
            <a:r>
              <a:rPr lang="fr-FR" sz="1800" b="1" dirty="0">
                <a:solidFill>
                  <a:srgbClr val="646464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Aujourd’hui le service bénéficie d’une bonne notoriété à l’échelle de la région Ile de France attestant de son efficacité.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03" b="21543"/>
          <a:stretch/>
        </p:blipFill>
        <p:spPr bwMode="auto">
          <a:xfrm>
            <a:off x="8909" y="5805264"/>
            <a:ext cx="9170447" cy="1080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2627784" y="6309320"/>
            <a:ext cx="3370504" cy="404664"/>
          </a:xfrm>
          <a:solidFill>
            <a:schemeClr val="bg1"/>
          </a:solidFill>
        </p:spPr>
        <p:txBody>
          <a:bodyPr/>
          <a:lstStyle/>
          <a:p>
            <a:r>
              <a:rPr lang="fr-FR" sz="2400" b="1" dirty="0"/>
              <a:t>15 mars 2021</a:t>
            </a:r>
          </a:p>
        </p:txBody>
      </p:sp>
      <p:sp>
        <p:nvSpPr>
          <p:cNvPr id="1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84784"/>
          </a:xfrm>
          <a:solidFill>
            <a:srgbClr val="7BBA58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z="23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Groupe SOS Solidarités – ACT Pédiatrique </a:t>
            </a:r>
            <a:endParaRPr lang="fr-FR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6254258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585</Words>
  <Application>Microsoft Office PowerPoint</Application>
  <PresentationFormat>Affichage à l'écran (4:3)</PresentationFormat>
  <Paragraphs>37</Paragraphs>
  <Slides>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8" baseType="lpstr">
      <vt:lpstr>Arial</vt:lpstr>
      <vt:lpstr>Calibri</vt:lpstr>
      <vt:lpstr>Wingdings</vt:lpstr>
      <vt:lpstr>Thème Office</vt:lpstr>
      <vt:lpstr>Groupe SOS Solidarités – ACT Pédiatrique </vt:lpstr>
      <vt:lpstr>Groupe SOS Solidarités – ACT Pédiatrique </vt:lpstr>
      <vt:lpstr>Groupe SOS Solidarités – ACT Pédiatrique </vt:lpstr>
      <vt:lpstr>Groupe SOS Solidarités – ACT Pédiatrique 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Marie Riondel</dc:creator>
  <cp:lastModifiedBy>GENTIER</cp:lastModifiedBy>
  <cp:revision>40</cp:revision>
  <dcterms:created xsi:type="dcterms:W3CDTF">2018-12-28T13:27:28Z</dcterms:created>
  <dcterms:modified xsi:type="dcterms:W3CDTF">2021-03-15T16:09:54Z</dcterms:modified>
</cp:coreProperties>
</file>