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358" r:id="rId2"/>
    <p:sldId id="362" r:id="rId3"/>
    <p:sldId id="363" r:id="rId4"/>
    <p:sldId id="420" r:id="rId5"/>
    <p:sldId id="431" r:id="rId6"/>
    <p:sldId id="421" r:id="rId7"/>
    <p:sldId id="430" r:id="rId8"/>
    <p:sldId id="417" r:id="rId9"/>
    <p:sldId id="424" r:id="rId10"/>
    <p:sldId id="426" r:id="rId11"/>
    <p:sldId id="425" r:id="rId12"/>
    <p:sldId id="432" r:id="rId13"/>
    <p:sldId id="427" r:id="rId14"/>
    <p:sldId id="428" r:id="rId15"/>
    <p:sldId id="429" r:id="rId16"/>
  </p:sldIdLst>
  <p:sldSz cx="9144000" cy="6858000" type="screen4x3"/>
  <p:notesSz cx="9926638" cy="6797675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1BB"/>
    <a:srgbClr val="DDDDDD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037FC2E-5015-4761-9DCE-FF2184A9DAC5}" v="62" dt="2021-03-15T09:40:16.51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29" autoAdjust="0"/>
    <p:restoredTop sz="76616" autoAdjust="0"/>
  </p:normalViewPr>
  <p:slideViewPr>
    <p:cSldViewPr>
      <p:cViewPr varScale="1">
        <p:scale>
          <a:sx n="47" d="100"/>
          <a:sy n="47" d="100"/>
        </p:scale>
        <p:origin x="1728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1" d="100"/>
          <a:sy n="51" d="100"/>
        </p:scale>
        <p:origin x="298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301543" cy="339884"/>
          </a:xfrm>
          <a:prstGeom prst="rect">
            <a:avLst/>
          </a:prstGeom>
        </p:spPr>
        <p:txBody>
          <a:bodyPr vert="horz" lIns="92262" tIns="46131" rIns="92262" bIns="46131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622800" y="1"/>
            <a:ext cx="4301543" cy="339884"/>
          </a:xfrm>
          <a:prstGeom prst="rect">
            <a:avLst/>
          </a:prstGeom>
        </p:spPr>
        <p:txBody>
          <a:bodyPr vert="horz" lIns="92262" tIns="46131" rIns="92262" bIns="46131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66F2C87-1D10-4EFE-A81E-535E5C500F89}" type="datetimeFigureOut">
              <a:rPr lang="fr-FR"/>
              <a:pPr>
                <a:defRPr/>
              </a:pPr>
              <a:t>15/03/2021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11175"/>
            <a:ext cx="3398838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262" tIns="46131" rIns="92262" bIns="46131" rtlCol="0" anchor="ctr"/>
          <a:lstStyle/>
          <a:p>
            <a:pPr lvl="0"/>
            <a:endParaRPr lang="fr-FR" noProof="0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92664" y="3228896"/>
            <a:ext cx="7941310" cy="3058953"/>
          </a:xfrm>
          <a:prstGeom prst="rect">
            <a:avLst/>
          </a:prstGeom>
        </p:spPr>
        <p:txBody>
          <a:bodyPr vert="horz" lIns="92262" tIns="46131" rIns="92262" bIns="46131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301543" cy="339884"/>
          </a:xfrm>
          <a:prstGeom prst="rect">
            <a:avLst/>
          </a:prstGeom>
        </p:spPr>
        <p:txBody>
          <a:bodyPr vert="horz" lIns="92262" tIns="46131" rIns="92262" bIns="46131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622800" y="6456612"/>
            <a:ext cx="4301543" cy="339884"/>
          </a:xfrm>
          <a:prstGeom prst="rect">
            <a:avLst/>
          </a:prstGeom>
        </p:spPr>
        <p:txBody>
          <a:bodyPr vert="horz" lIns="92262" tIns="46131" rIns="92262" bIns="46131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86DD2FB-D0C7-494A-9291-9B64FE237685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962870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86DD2FB-D0C7-494A-9291-9B64FE237685}" type="slidenum">
              <a:rPr lang="fr-FR" smtClean="0"/>
              <a:pPr>
                <a:defRPr/>
              </a:pPr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82646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86DD2FB-D0C7-494A-9291-9B64FE237685}" type="slidenum">
              <a:rPr lang="fr-FR" smtClean="0"/>
              <a:pPr>
                <a:defRPr/>
              </a:pPr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047468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22627">
              <a:defRPr/>
            </a:pP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86DD2FB-D0C7-494A-9291-9B64FE237685}" type="slidenum">
              <a:rPr lang="fr-FR" smtClean="0"/>
              <a:pPr>
                <a:defRPr/>
              </a:pPr>
              <a:t>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964028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22627">
              <a:defRPr/>
            </a:pP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86DD2FB-D0C7-494A-9291-9B64FE237685}" type="slidenum">
              <a:rPr lang="fr-FR" smtClean="0"/>
              <a:pPr>
                <a:defRPr/>
              </a:pPr>
              <a:t>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243066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22627">
              <a:defRPr/>
            </a:pP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86DD2FB-D0C7-494A-9291-9B64FE237685}" type="slidenum">
              <a:rPr lang="fr-FR" smtClean="0"/>
              <a:pPr>
                <a:defRPr/>
              </a:pPr>
              <a:t>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955874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22627">
              <a:defRPr/>
            </a:pP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86DD2FB-D0C7-494A-9291-9B64FE237685}" type="slidenum">
              <a:rPr lang="fr-FR" smtClean="0"/>
              <a:pPr>
                <a:defRPr/>
              </a:pPr>
              <a:t>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721139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22627">
              <a:defRPr/>
            </a:pP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86DD2FB-D0C7-494A-9291-9B64FE237685}" type="slidenum">
              <a:rPr lang="fr-FR" smtClean="0"/>
              <a:pPr>
                <a:defRPr/>
              </a:pPr>
              <a:t>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8110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fr-FR" b="1" dirty="0"/>
          </a:p>
          <a:p>
            <a:pPr algn="just" eaLnBrk="1" fontAlgn="auto" hangingPunct="1">
              <a:spcAft>
                <a:spcPts val="0"/>
              </a:spcAft>
              <a:defRPr/>
            </a:pPr>
            <a:endParaRPr lang="fr-FR" b="1" i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dirty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86DD2FB-D0C7-494A-9291-9B64FE237685}" type="slidenum">
              <a:rPr lang="fr-FR" smtClean="0"/>
              <a:pPr>
                <a:defRPr/>
              </a:pPr>
              <a:t>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771038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22627">
              <a:defRPr/>
            </a:pP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86DD2FB-D0C7-494A-9291-9B64FE237685}" type="slidenum">
              <a:rPr lang="fr-FR" smtClean="0"/>
              <a:pPr>
                <a:defRPr/>
              </a:pPr>
              <a:t>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539013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22627">
              <a:defRPr/>
            </a:pP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86DD2FB-D0C7-494A-9291-9B64FE237685}" type="slidenum">
              <a:rPr lang="fr-FR" smtClean="0"/>
              <a:pPr>
                <a:defRPr/>
              </a:pPr>
              <a:t>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744809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22627">
              <a:defRPr/>
            </a:pP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86DD2FB-D0C7-494A-9291-9B64FE237685}" type="slidenum">
              <a:rPr lang="fr-FR" smtClean="0"/>
              <a:pPr>
                <a:defRPr/>
              </a:pPr>
              <a:t>11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211336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22627">
              <a:defRPr/>
            </a:pP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86DD2FB-D0C7-494A-9291-9B64FE237685}" type="slidenum">
              <a:rPr lang="fr-FR" smtClean="0"/>
              <a:pPr>
                <a:defRPr/>
              </a:pPr>
              <a:t>13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147062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22627">
              <a:defRPr/>
            </a:pP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86DD2FB-D0C7-494A-9291-9B64FE237685}" type="slidenum">
              <a:rPr lang="fr-FR" smtClean="0"/>
              <a:pPr>
                <a:defRPr/>
              </a:pPr>
              <a:t>14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786949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22627">
              <a:defRPr/>
            </a:pP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86DD2FB-D0C7-494A-9291-9B64FE237685}" type="slidenum">
              <a:rPr lang="fr-FR" smtClean="0"/>
              <a:pPr>
                <a:defRPr/>
              </a:pPr>
              <a:t>15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180261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A5E61-2F44-41DB-B758-49F30D618D2E}" type="datetimeFigureOut">
              <a:rPr lang="fr-FR"/>
              <a:pPr>
                <a:defRPr/>
              </a:pPr>
              <a:t>15/03/2021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14D54F-9356-4602-A173-CD373C1E6F7A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30286-B23D-488F-8FA3-501C8C58440A}" type="datetimeFigureOut">
              <a:rPr lang="fr-FR"/>
              <a:pPr>
                <a:defRPr/>
              </a:pPr>
              <a:t>15/03/2021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60B3E-722B-4DE7-96A1-9EE955639187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1320FC-0F4E-4F56-BCC5-72E38ACBB7BE}" type="datetimeFigureOut">
              <a:rPr lang="fr-FR"/>
              <a:pPr>
                <a:defRPr/>
              </a:pPr>
              <a:t>15/03/2021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C793E7-597B-4D63-80F4-0446AA309235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B2DFB-F4A0-47E0-A536-86DDEBF6B722}" type="datetimeFigureOut">
              <a:rPr lang="fr-FR"/>
              <a:pPr>
                <a:defRPr/>
              </a:pPr>
              <a:t>15/03/2021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A6416C-5F60-4DB3-8E97-EC732259F89F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F49A30-A1E5-440D-9DD1-4319058592BB}" type="datetimeFigureOut">
              <a:rPr lang="fr-FR"/>
              <a:pPr>
                <a:defRPr/>
              </a:pPr>
              <a:t>15/03/2021</a:t>
            </a:fld>
            <a:endParaRPr lang="fr-FR" dirty="0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FA5017-AF5A-4999-9D25-48725C227E7D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1AEB9-05C3-4E65-80C4-F625A541C870}" type="datetimeFigureOut">
              <a:rPr lang="fr-FR"/>
              <a:pPr>
                <a:defRPr/>
              </a:pPr>
              <a:t>15/03/2021</a:t>
            </a:fld>
            <a:endParaRPr lang="fr-FR" dirty="0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46239-F6DE-4889-B629-0449E8670ADD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63375D-873F-4AB1-9432-C416C208673C}" type="datetimeFigureOut">
              <a:rPr lang="fr-FR"/>
              <a:pPr>
                <a:defRPr/>
              </a:pPr>
              <a:t>15/03/2021</a:t>
            </a:fld>
            <a:endParaRPr lang="fr-FR" dirty="0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8323D6-8597-4C54-8F18-8D9764DA48A0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E43F7-26BE-4594-86B7-547E81EA7412}" type="datetimeFigureOut">
              <a:rPr lang="fr-FR"/>
              <a:pPr>
                <a:defRPr/>
              </a:pPr>
              <a:t>15/03/2021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FEF37-A954-40A3-A245-7D4D66562023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B9EEA-BA7E-4A61-9618-E4E2414B6A55}" type="datetimeFigureOut">
              <a:rPr lang="fr-FR"/>
              <a:pPr>
                <a:defRPr/>
              </a:pPr>
              <a:t>15/03/2021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061920-6920-4B9F-82C7-5F4BBCF00C45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C5DA0-E8B2-4B88-84D6-610CD97CDD37}" type="datetimeFigureOut">
              <a:rPr lang="fr-FR"/>
              <a:pPr>
                <a:defRPr/>
              </a:pPr>
              <a:t>15/03/2021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08336-50BE-4A27-8EC7-026FF11CDD9B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E12255-5477-464B-9E59-CD5E19E63932}" type="datetimeFigureOut">
              <a:rPr lang="fr-FR"/>
              <a:pPr>
                <a:defRPr/>
              </a:pPr>
              <a:t>15/03/2021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D6908F-32E7-4095-807A-59CCD1A4691B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CC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6AEE2B5-35A4-480C-AE35-0D1C8DEDE7DA}" type="datetimeFigureOut">
              <a:rPr lang="fr-FR"/>
              <a:pPr>
                <a:defRPr/>
              </a:pPr>
              <a:t>15/03/2021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BB0F8DB-0E39-4450-B619-9C635DE6E046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ChangeArrowheads="1"/>
          </p:cNvSpPr>
          <p:nvPr/>
        </p:nvSpPr>
        <p:spPr bwMode="auto">
          <a:xfrm>
            <a:off x="1556792" y="1484784"/>
            <a:ext cx="7407696" cy="437042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fr-FR" sz="3200" b="1" dirty="0">
                <a:latin typeface="+mn-lt"/>
              </a:rPr>
              <a:t>L’Unité Périnatalité Addiction</a:t>
            </a:r>
          </a:p>
          <a:p>
            <a:pPr algn="ctr"/>
            <a:r>
              <a:rPr lang="fr-FR" sz="2000" b="1" dirty="0">
                <a:latin typeface="+mn-lt"/>
              </a:rPr>
              <a:t>ou</a:t>
            </a:r>
          </a:p>
          <a:p>
            <a:pPr algn="ctr"/>
            <a:r>
              <a:rPr lang="fr-FR" sz="2000" b="1" dirty="0">
                <a:latin typeface="+mn-lt"/>
              </a:rPr>
              <a:t>L’accompagnement à la périnatalité en ACT</a:t>
            </a:r>
            <a:endParaRPr lang="fr-FR" sz="2000" i="1" dirty="0">
              <a:latin typeface="+mn-lt"/>
            </a:endParaRPr>
          </a:p>
          <a:p>
            <a:pPr algn="ctr"/>
            <a:r>
              <a:rPr lang="fr-FR" sz="2000" b="1" dirty="0">
                <a:latin typeface="+mn-lt"/>
              </a:rPr>
              <a:t>pour les personnes usagères de drogues</a:t>
            </a:r>
            <a:endParaRPr lang="fr-FR" sz="1600" dirty="0">
              <a:latin typeface="+mn-lt"/>
            </a:endParaRPr>
          </a:p>
          <a:p>
            <a:r>
              <a:rPr lang="fr-FR" dirty="0">
                <a:latin typeface="+mn-lt"/>
              </a:rPr>
              <a:t>				</a:t>
            </a:r>
          </a:p>
          <a:p>
            <a:endParaRPr lang="fr-FR" dirty="0">
              <a:latin typeface="+mn-lt"/>
            </a:endParaRPr>
          </a:p>
          <a:p>
            <a:pPr algn="r"/>
            <a:r>
              <a:rPr lang="fr-FR" dirty="0">
                <a:latin typeface="+mn-lt"/>
              </a:rPr>
              <a:t>					Veronique LATOUR</a:t>
            </a:r>
          </a:p>
          <a:p>
            <a:endParaRPr lang="fr-FR" sz="2000" dirty="0">
              <a:latin typeface="Calibri" pitchFamily="34" charset="0"/>
            </a:endParaRPr>
          </a:p>
          <a:p>
            <a:endParaRPr lang="fr-FR" sz="2000" dirty="0">
              <a:latin typeface="Calibri" pitchFamily="34" charset="0"/>
            </a:endParaRPr>
          </a:p>
          <a:p>
            <a:endParaRPr lang="fr-FR" sz="2000" dirty="0">
              <a:latin typeface="Calibri" pitchFamily="34" charset="0"/>
            </a:endParaRPr>
          </a:p>
          <a:p>
            <a:pPr algn="r"/>
            <a:r>
              <a:rPr lang="fr-FR" dirty="0">
                <a:latin typeface="+mn-lt"/>
              </a:rPr>
              <a:t>  Séminaire Fédération Santé Habitat</a:t>
            </a:r>
          </a:p>
          <a:p>
            <a:pPr algn="r"/>
            <a:r>
              <a:rPr lang="fr-FR" dirty="0">
                <a:latin typeface="+mn-lt"/>
              </a:rPr>
              <a:t>Lundi 15 mars 2021</a:t>
            </a:r>
          </a:p>
          <a:p>
            <a:endParaRPr lang="fr-FR" dirty="0">
              <a:latin typeface="+mn-lt"/>
            </a:endParaRPr>
          </a:p>
          <a:p>
            <a:endParaRPr lang="fr-FR" dirty="0">
              <a:latin typeface="Calibri" pitchFamily="34" charset="0"/>
            </a:endParaRPr>
          </a:p>
        </p:txBody>
      </p:sp>
      <p:pic>
        <p:nvPicPr>
          <p:cNvPr id="3" name="Image 2" descr="Une image contenant fumée, extérieur, nuages, nuageux&#10;&#10;Description générée automatiquement">
            <a:extLst>
              <a:ext uri="{FF2B5EF4-FFF2-40B4-BE49-F238E27FC236}">
                <a16:creationId xmlns:a16="http://schemas.microsoft.com/office/drawing/2014/main" id="{E3340432-E7B0-43AC-A84D-5FD35079FDA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077072"/>
            <a:ext cx="3803913" cy="2139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650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title"/>
          </p:nvPr>
        </p:nvSpPr>
        <p:spPr>
          <a:xfrm>
            <a:off x="179512" y="0"/>
            <a:ext cx="8964488" cy="1412776"/>
          </a:xfrm>
          <a:noFill/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00000"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fr-FR" sz="3800" dirty="0">
                <a:solidFill>
                  <a:srgbClr val="0071BB"/>
                </a:solidFill>
                <a:latin typeface="Teko" charset="0"/>
                <a:ea typeface="Teko" charset="0"/>
                <a:cs typeface="Teko" charset="0"/>
              </a:rPr>
              <a:t>Qui sommes nous ?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88843" y="1268760"/>
            <a:ext cx="8460432" cy="5357826"/>
          </a:xfr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144000" rIns="216000" rtlCol="0" anchor="ctr">
            <a:normAutofit/>
          </a:bodyPr>
          <a:lstStyle/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200" dirty="0">
                <a:solidFill>
                  <a:schemeClr val="tx1"/>
                </a:solidFill>
              </a:rPr>
              <a:t>Initialement le programme de réduction des risques liés à l'usage des drogues créé par Médecins du Monde à Bordeaux en 1994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r-FR" sz="2200" dirty="0">
              <a:solidFill>
                <a:schemeClr val="tx1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200" dirty="0">
                <a:solidFill>
                  <a:schemeClr val="tx1"/>
                </a:solidFill>
              </a:rPr>
              <a:t>La CASE : Association autonome fondée et soutenue par Médecins du Monde en 2006 pour lui transférer son programme de RDR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sz="2200" dirty="0">
              <a:solidFill>
                <a:schemeClr val="tx1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200" dirty="0">
                <a:solidFill>
                  <a:schemeClr val="tx1"/>
                </a:solidFill>
              </a:rPr>
              <a:t>En pratique une association composée d'équipes pluridisciplinaires dont l’objectif est l’accès aux soins et aux droits fondamentaux pour les personnes ayant une problématique d’addiction et/ou à risques  infectieux, et travaillant selon les principes de la réduction des risques.</a:t>
            </a:r>
          </a:p>
        </p:txBody>
      </p:sp>
      <p:sp>
        <p:nvSpPr>
          <p:cNvPr id="3080" name="ZoneTexte 3"/>
          <p:cNvSpPr txBox="1">
            <a:spLocks noChangeArrowheads="1"/>
          </p:cNvSpPr>
          <p:nvPr/>
        </p:nvSpPr>
        <p:spPr bwMode="auto">
          <a:xfrm>
            <a:off x="857250" y="6000750"/>
            <a:ext cx="26431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05406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title"/>
          </p:nvPr>
        </p:nvSpPr>
        <p:spPr>
          <a:xfrm>
            <a:off x="179512" y="0"/>
            <a:ext cx="8964488" cy="1412776"/>
          </a:xfrm>
          <a:noFill/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00000"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fr-FR" sz="3800" dirty="0">
                <a:solidFill>
                  <a:srgbClr val="0071BB"/>
                </a:solidFill>
                <a:latin typeface="Teko" charset="0"/>
                <a:ea typeface="Teko" charset="0"/>
                <a:cs typeface="Teko" charset="0"/>
              </a:rPr>
              <a:t>Que fait-on ?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3" y="1340768"/>
            <a:ext cx="8676457" cy="5294312"/>
          </a:xfr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144000" rIns="216000" rtlCol="0" anchor="ctr">
            <a:noAutofit/>
          </a:bodyPr>
          <a:lstStyle/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 </a:t>
            </a: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CAARUD</a:t>
            </a:r>
            <a:r>
              <a:rPr kumimoji="0" lang="fr-F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(Centre Accueil et d'Accompagnement à la Réduction des Risques pour les Usagers de Drogues)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lvl="0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tabLst>
                <a:tab pos="7980363" algn="l"/>
              </a:tabLst>
              <a:defRPr/>
            </a:pPr>
            <a:r>
              <a:rPr kumimoji="0" lang="fr-F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 service</a:t>
            </a: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ACT </a:t>
            </a:r>
            <a:r>
              <a:rPr kumimoji="0" lang="fr-F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 22 places </a:t>
            </a:r>
            <a:endParaRPr lang="fr-FR" sz="2000" dirty="0">
              <a:solidFill>
                <a:prstClr val="black"/>
              </a:solidFill>
              <a:latin typeface="Calibri"/>
            </a:endParaRPr>
          </a:p>
          <a:p>
            <a:pPr marL="360363" lvl="0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tabLst>
                <a:tab pos="7980363" algn="l"/>
              </a:tabLst>
              <a:defRPr/>
            </a:pPr>
            <a:endParaRPr kumimoji="0" lang="fr-F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 Pôle de Renforcement des Compétences</a:t>
            </a: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(RDC)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POPPY</a:t>
            </a:r>
            <a:r>
              <a:rPr kumimoji="0" lang="fr-F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: Etablissement de réduction des risques et des dommages liés à la prostitution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Autres actions de prévention et d'accès aux soins : Parcours VHC, Santé sexuelle et reproductive (contraception, IST, IVG), </a:t>
            </a:r>
            <a:r>
              <a:rPr kumimoji="0" lang="fr-FR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Chemsex</a:t>
            </a:r>
            <a:endParaRPr kumimoji="0" lang="fr-F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Organisme de formation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75191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title"/>
          </p:nvPr>
        </p:nvSpPr>
        <p:spPr>
          <a:xfrm>
            <a:off x="179512" y="0"/>
            <a:ext cx="8964488" cy="1412776"/>
          </a:xfrm>
          <a:noFill/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00000"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fr-FR" sz="3800" dirty="0">
                <a:solidFill>
                  <a:srgbClr val="0071BB"/>
                </a:solidFill>
                <a:latin typeface="Teko" charset="0"/>
                <a:ea typeface="Teko" charset="0"/>
                <a:cs typeface="Teko" charset="0"/>
              </a:rPr>
              <a:t>Les ACT de La CASE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3" y="1340768"/>
            <a:ext cx="8676457" cy="5294312"/>
          </a:xfr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144000" rIns="216000" rtlCol="0" anchor="ctr">
            <a:noAutofit/>
          </a:bodyPr>
          <a:lstStyle/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400" dirty="0">
              <a:solidFill>
                <a:prstClr val="black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400" dirty="0">
              <a:solidFill>
                <a:prstClr val="black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Etablissement ouvert en 2010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fr-FR" sz="2200" dirty="0">
                <a:solidFill>
                  <a:prstClr val="black"/>
                </a:solidFill>
                <a:latin typeface="Calibri"/>
              </a:rPr>
              <a:t>22 places réparties en 3 unités : </a:t>
            </a:r>
          </a:p>
          <a:p>
            <a:pPr marL="400050" lvl="1" indent="0" algn="just" eaLnBrk="1" fontAlgn="auto" hangingPunct="1">
              <a:spcAft>
                <a:spcPts val="0"/>
              </a:spcAft>
              <a:buNone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Unité "classique"  		8 places</a:t>
            </a:r>
          </a:p>
          <a:p>
            <a:pPr marL="400050" lvl="1" indent="0" algn="just" eaLnBrk="1" fontAlgn="auto" hangingPunct="1">
              <a:spcAft>
                <a:spcPts val="0"/>
              </a:spcAft>
              <a:buNone/>
              <a:defRPr/>
            </a:pPr>
            <a:r>
              <a:rPr lang="fr-FR" sz="2200" dirty="0">
                <a:solidFill>
                  <a:prstClr val="black"/>
                </a:solidFill>
                <a:latin typeface="Calibri"/>
              </a:rPr>
              <a:t>	Unité Sortants de Prison	6 places</a:t>
            </a:r>
          </a:p>
          <a:p>
            <a:pPr marL="400050" lvl="1" indent="0" algn="just" eaLnBrk="1" fontAlgn="auto" hangingPunct="1">
              <a:spcAft>
                <a:spcPts val="0"/>
              </a:spcAft>
              <a:buNone/>
              <a:defRPr/>
            </a:pPr>
            <a:r>
              <a:rPr lang="fr-FR" sz="2200" dirty="0">
                <a:solidFill>
                  <a:prstClr val="black"/>
                </a:solidFill>
                <a:latin typeface="Calibri"/>
              </a:rPr>
              <a:t>	</a:t>
            </a:r>
            <a:r>
              <a:rPr lang="fr-FR" sz="2200" b="1" dirty="0">
                <a:solidFill>
                  <a:prstClr val="black"/>
                </a:solidFill>
                <a:latin typeface="Calibri"/>
              </a:rPr>
              <a:t>Unité Périnatalité Addiction</a:t>
            </a:r>
            <a:r>
              <a:rPr lang="fr-FR" sz="2200" dirty="0">
                <a:solidFill>
                  <a:prstClr val="black"/>
                </a:solidFill>
                <a:latin typeface="Calibri"/>
              </a:rPr>
              <a:t>	8 places</a:t>
            </a:r>
          </a:p>
          <a:p>
            <a:pPr marL="400050" lvl="1" indent="0" algn="just" eaLnBrk="1" fontAlgn="auto" hangingPunct="1">
              <a:spcAft>
                <a:spcPts val="0"/>
              </a:spcAft>
              <a:buNone/>
              <a:defRPr/>
            </a:pPr>
            <a:endParaRPr lang="fr-FR" sz="2200" dirty="0">
              <a:solidFill>
                <a:prstClr val="black"/>
              </a:solidFill>
              <a:latin typeface="Calibri"/>
            </a:endParaRPr>
          </a:p>
          <a:p>
            <a:pPr marL="354013" lvl="1" indent="-342900"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r-FR" sz="2200" dirty="0">
                <a:solidFill>
                  <a:prstClr val="black"/>
                </a:solidFill>
                <a:latin typeface="Calibri"/>
              </a:rPr>
              <a:t>Particularité : usagers de drogues</a:t>
            </a:r>
          </a:p>
          <a:p>
            <a:pPr marL="11113" lvl="1" indent="0" algn="just" eaLnBrk="1" fontAlgn="auto" hangingPunct="1">
              <a:spcAft>
                <a:spcPts val="0"/>
              </a:spcAft>
              <a:buNone/>
              <a:defRPr/>
            </a:pPr>
            <a:endParaRPr lang="fr-FR" sz="2200" dirty="0">
              <a:solidFill>
                <a:prstClr val="black"/>
              </a:solidFill>
              <a:latin typeface="Calibri"/>
            </a:endParaRPr>
          </a:p>
          <a:p>
            <a:pPr marL="354013" lvl="1" indent="-342900"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r-FR" sz="2200" dirty="0">
                <a:solidFill>
                  <a:prstClr val="black"/>
                </a:solidFill>
                <a:latin typeface="Calibri"/>
              </a:rPr>
              <a:t>L’unité classique et USP sont en logements diffus, l’UPA en logements regroupés</a:t>
            </a:r>
          </a:p>
          <a:p>
            <a:pPr marL="11113" lvl="1" indent="0" algn="just" eaLnBrk="1" fontAlgn="auto" hangingPunct="1">
              <a:spcAft>
                <a:spcPts val="0"/>
              </a:spcAft>
              <a:buNone/>
              <a:defRPr/>
            </a:pPr>
            <a:endParaRPr lang="fr-FR" sz="2200" dirty="0">
              <a:solidFill>
                <a:prstClr val="black"/>
              </a:solidFill>
              <a:latin typeface="Calibri"/>
            </a:endParaRPr>
          </a:p>
          <a:p>
            <a:pPr marL="354013" lvl="1" indent="-342900"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r-FR" sz="2200" dirty="0">
                <a:solidFill>
                  <a:prstClr val="black"/>
                </a:solidFill>
                <a:latin typeface="Calibri"/>
              </a:rPr>
              <a:t>Une seule et même équipe intervient sur les 3 unités</a:t>
            </a:r>
          </a:p>
          <a:p>
            <a:pPr marL="354013" lvl="1" indent="-342900"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fr-FR" sz="2200" dirty="0">
              <a:solidFill>
                <a:prstClr val="black"/>
              </a:solidFill>
              <a:latin typeface="Calibri"/>
            </a:endParaRPr>
          </a:p>
          <a:p>
            <a:pPr marL="354013" lvl="1" indent="-342900"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54013" lvl="1" indent="-342900"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36950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title"/>
          </p:nvPr>
        </p:nvSpPr>
        <p:spPr>
          <a:xfrm>
            <a:off x="179512" y="0"/>
            <a:ext cx="8964488" cy="1412776"/>
          </a:xfrm>
          <a:noFill/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00000"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fr-FR" sz="3800" dirty="0">
                <a:solidFill>
                  <a:srgbClr val="0071BB"/>
                </a:solidFill>
                <a:latin typeface="Teko" charset="0"/>
                <a:ea typeface="Teko" charset="0"/>
                <a:cs typeface="Teko" charset="0"/>
              </a:rPr>
              <a:t>L’Unité Périnatalité Addiction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3" y="1340768"/>
            <a:ext cx="8676457" cy="5294312"/>
          </a:xfr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144000" rIns="216000" rtlCol="0" anchor="ctr">
            <a:noAutofit/>
          </a:bodyPr>
          <a:lstStyle/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lvl="0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lvl="0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lvl="0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sz="2400" dirty="0">
              <a:solidFill>
                <a:prstClr val="black"/>
              </a:solidFill>
              <a:latin typeface="Calibri"/>
            </a:endParaRPr>
          </a:p>
          <a:p>
            <a:pPr marL="360363" lvl="0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lvl="0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lvl="0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sz="2400" dirty="0">
              <a:solidFill>
                <a:prstClr val="black"/>
              </a:solidFill>
              <a:latin typeface="Calibri"/>
            </a:endParaRPr>
          </a:p>
          <a:p>
            <a:pPr marL="360363" lvl="0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lvl="0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sz="2400" dirty="0">
              <a:solidFill>
                <a:prstClr val="black"/>
              </a:solidFill>
              <a:latin typeface="Calibri"/>
            </a:endParaRPr>
          </a:p>
          <a:p>
            <a:pPr marL="360363" lvl="0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lvl="0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lvl="0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lvl="0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sz="2400" dirty="0">
              <a:solidFill>
                <a:prstClr val="black"/>
              </a:solidFill>
              <a:latin typeface="Calibri"/>
            </a:endParaRPr>
          </a:p>
          <a:p>
            <a:pPr marL="360363" lvl="0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lvl="0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Ouverte janvier 2020, expérimentation de 2 ans, première entrée en février</a:t>
            </a:r>
          </a:p>
          <a:p>
            <a:pPr marL="360363" lvl="0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sz="2200" dirty="0">
              <a:solidFill>
                <a:prstClr val="black"/>
              </a:solidFill>
              <a:latin typeface="Calibri"/>
            </a:endParaRPr>
          </a:p>
          <a:p>
            <a:pPr marL="360363" lvl="0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sz="2200" dirty="0">
              <a:solidFill>
                <a:prstClr val="black"/>
              </a:solidFill>
              <a:latin typeface="Calibri"/>
            </a:endParaRPr>
          </a:p>
          <a:p>
            <a:pPr marL="360363" lvl="0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200" dirty="0">
                <a:solidFill>
                  <a:srgbClr val="0071BB"/>
                </a:solidFill>
                <a:latin typeface="Calibri"/>
              </a:rPr>
              <a:t>Critères d’entrée</a:t>
            </a: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srgbClr val="0071BB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760413" lvl="1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femme usagère de drogues</a:t>
            </a:r>
          </a:p>
          <a:p>
            <a:pPr marL="760413" lvl="1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enceinte ou avec un enfant de moins d’un an </a:t>
            </a:r>
          </a:p>
          <a:p>
            <a:pPr marL="760413" lvl="1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 situation de précarité psycho-sociale </a:t>
            </a:r>
          </a:p>
          <a:p>
            <a:pPr marL="760413" lvl="1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quelque soit la situation administrative</a:t>
            </a:r>
          </a:p>
          <a:p>
            <a:pPr marL="760413" lvl="1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sz="2200" dirty="0">
              <a:solidFill>
                <a:prstClr val="black"/>
              </a:solidFill>
              <a:latin typeface="Calibri"/>
            </a:endParaRPr>
          </a:p>
          <a:p>
            <a:pPr marL="360363" lvl="0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lvl="0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sz="2400" dirty="0">
              <a:solidFill>
                <a:prstClr val="black"/>
              </a:solidFill>
              <a:latin typeface="Calibri"/>
            </a:endParaRPr>
          </a:p>
          <a:p>
            <a:pPr marL="360363" lvl="0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sz="2400" dirty="0">
              <a:solidFill>
                <a:prstClr val="black"/>
              </a:solidFill>
              <a:latin typeface="Calibri"/>
            </a:endParaRPr>
          </a:p>
          <a:p>
            <a:pPr marL="360363" lvl="0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lvl="0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400" dirty="0">
              <a:solidFill>
                <a:prstClr val="black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400" dirty="0">
              <a:solidFill>
                <a:prstClr val="black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400" dirty="0">
              <a:solidFill>
                <a:prstClr val="black"/>
              </a:solidFill>
              <a:latin typeface="Calibri"/>
            </a:endParaRPr>
          </a:p>
          <a:p>
            <a:pPr marL="354013" lvl="1" indent="-342900"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fr-FR" sz="2200" dirty="0">
              <a:solidFill>
                <a:prstClr val="black"/>
              </a:solidFill>
              <a:latin typeface="Calibri"/>
            </a:endParaRPr>
          </a:p>
          <a:p>
            <a:pPr marL="354013" lvl="1" indent="-342900"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54013" lvl="1" indent="-342900"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1954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title"/>
          </p:nvPr>
        </p:nvSpPr>
        <p:spPr>
          <a:xfrm>
            <a:off x="179512" y="0"/>
            <a:ext cx="8964488" cy="1412776"/>
          </a:xfrm>
          <a:noFill/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00000"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fr-FR" sz="3800" dirty="0">
                <a:solidFill>
                  <a:srgbClr val="0071BB"/>
                </a:solidFill>
                <a:latin typeface="Teko" charset="0"/>
                <a:ea typeface="Teko" charset="0"/>
                <a:cs typeface="Teko" charset="0"/>
              </a:rPr>
              <a:t>Un constat initial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39552" y="1340768"/>
            <a:ext cx="8604448" cy="5294312"/>
          </a:xfr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144000" rIns="216000" rtlCol="0" anchor="ctr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fr-FR" b="0" i="0" u="none" strike="noStrike" kern="1200" cap="none" spc="0" normalizeH="0" baseline="0" noProof="0" dirty="0">
              <a:ln>
                <a:noFill/>
              </a:ln>
              <a:solidFill>
                <a:srgbClr val="0071BB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fr-FR" dirty="0">
              <a:solidFill>
                <a:srgbClr val="0071BB"/>
              </a:solidFill>
              <a:latin typeface="Calibri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fr-FR" b="0" i="0" u="none" strike="noStrike" kern="1200" cap="none" spc="0" normalizeH="0" baseline="0" noProof="0" dirty="0">
              <a:ln>
                <a:noFill/>
              </a:ln>
              <a:solidFill>
                <a:srgbClr val="0071BB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fr-FR" dirty="0">
              <a:solidFill>
                <a:srgbClr val="0071BB"/>
              </a:solidFill>
              <a:latin typeface="Calibri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fr-FR" b="0" i="0" u="none" strike="noStrike" kern="1200" cap="none" spc="0" normalizeH="0" baseline="0" noProof="0" dirty="0">
                <a:ln>
                  <a:noFill/>
                </a:ln>
                <a:solidFill>
                  <a:srgbClr val="0071BB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Une problématique émergente et un manque de structures adaptées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fr-FR" b="0" i="0" u="none" strike="noStrike" kern="1200" cap="none" spc="0" normalizeH="0" baseline="0" noProof="0" dirty="0">
              <a:ln>
                <a:noFill/>
              </a:ln>
              <a:solidFill>
                <a:srgbClr val="0071BB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lvl="0"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Vulnérabilités ++ des femmes UD à la rue : violences, </a:t>
            </a:r>
            <a:r>
              <a:rPr kumimoji="0" lang="fr-FR" sz="2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surmorbidités</a:t>
            </a: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et surmortalité, comorbidités psychiatriques, </a:t>
            </a:r>
            <a:r>
              <a:rPr lang="fr-FR" sz="2200" dirty="0" err="1">
                <a:solidFill>
                  <a:schemeClr val="tx1"/>
                </a:solidFill>
              </a:rPr>
              <a:t>etc</a:t>
            </a: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…</a:t>
            </a: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fr-FR" sz="2200" dirty="0">
              <a:solidFill>
                <a:schemeClr val="tx1"/>
              </a:solidFill>
              <a:latin typeface="Calibri"/>
            </a:endParaRP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Situations majorées lors de la grossesse</a:t>
            </a: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fr-FR" sz="2200" dirty="0">
              <a:solidFill>
                <a:schemeClr val="tx1"/>
              </a:solidFill>
              <a:latin typeface="Calibri"/>
            </a:endParaRP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Grossesses non ou mal suivies par peur du signalement et de la séparation qui, de fait, finit par arriver…</a:t>
            </a: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fr-FR" sz="2200" dirty="0">
              <a:solidFill>
                <a:schemeClr val="tx1"/>
              </a:solidFill>
              <a:latin typeface="Calibri"/>
            </a:endParaRP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Carence de dispositifs adaptés</a:t>
            </a: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fr-FR" sz="2400" dirty="0">
              <a:solidFill>
                <a:schemeClr val="tx1"/>
              </a:solidFill>
              <a:latin typeface="Calibri"/>
            </a:endParaRP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Maternités "embolisées" par présence de femmes sans logement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fr-FR" sz="2400" dirty="0">
              <a:solidFill>
                <a:srgbClr val="0071BB"/>
              </a:solidFill>
              <a:latin typeface="Calibri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srgbClr val="0071BB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71938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title"/>
          </p:nvPr>
        </p:nvSpPr>
        <p:spPr>
          <a:xfrm>
            <a:off x="179512" y="0"/>
            <a:ext cx="8964488" cy="1412776"/>
          </a:xfrm>
          <a:noFill/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00000"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fr-FR" sz="3800" dirty="0">
                <a:solidFill>
                  <a:srgbClr val="0071BB"/>
                </a:solidFill>
                <a:latin typeface="Teko" charset="0"/>
                <a:ea typeface="Teko" charset="0"/>
                <a:cs typeface="Teko" charset="0"/>
              </a:rPr>
              <a:t>Objectifs de l’UPA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3" y="1340768"/>
            <a:ext cx="8676457" cy="5294312"/>
          </a:xfr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144000" rIns="216000" rtlCol="0" anchor="ctr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fr-FR" sz="2200" dirty="0">
                <a:solidFill>
                  <a:prstClr val="black"/>
                </a:solidFill>
                <a:latin typeface="Calibri"/>
              </a:rPr>
              <a:t> Ceux des ACT en général, et plus spécifiquement :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fr-FR" sz="2200" dirty="0">
              <a:solidFill>
                <a:prstClr val="black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Coordonner et accompagner le parcours de soins en périnatalité : suivi de grossesse, suivi psychiatrique de la mère, suivi pédiatrique de l’enfant 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fr-FR" sz="2200" dirty="0">
                <a:solidFill>
                  <a:prstClr val="black"/>
                </a:solidFill>
                <a:latin typeface="Calibri"/>
              </a:rPr>
              <a:t>Permettre un accompagnement en addictologie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200" dirty="0">
              <a:solidFill>
                <a:prstClr val="black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fr-FR" sz="2200" dirty="0">
                <a:solidFill>
                  <a:prstClr val="black"/>
                </a:solidFill>
                <a:latin typeface="Calibri"/>
              </a:rPr>
              <a:t>Apporter </a:t>
            </a:r>
            <a:r>
              <a:rPr lang="fr-FR" sz="2200" dirty="0">
                <a:solidFill>
                  <a:prstClr val="black"/>
                </a:solidFill>
              </a:rPr>
              <a:t>un soutien à la parentalité  </a:t>
            </a:r>
            <a:endParaRPr kumimoji="0" lang="fr-FR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10327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title"/>
          </p:nvPr>
        </p:nvSpPr>
        <p:spPr>
          <a:xfrm>
            <a:off x="179512" y="0"/>
            <a:ext cx="8964488" cy="1412776"/>
          </a:xfrm>
          <a:noFill/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540000"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fr-FR" sz="3600" dirty="0">
                <a:solidFill>
                  <a:srgbClr val="0071BB"/>
                </a:solidFill>
                <a:latin typeface="Teko"/>
                <a:ea typeface="Teko" charset="0"/>
                <a:cs typeface="Teko" charset="0"/>
              </a:rPr>
              <a:t>Et aussi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83568" y="1268760"/>
            <a:ext cx="8280920" cy="5357827"/>
          </a:xfr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144000" rIns="216000" rtlCol="0" anchor="ctr">
            <a:normAutofit/>
          </a:bodyPr>
          <a:lstStyle/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fr-FR" sz="2600" dirty="0">
              <a:solidFill>
                <a:schemeClr val="tx1"/>
              </a:solidFill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200" dirty="0">
                <a:solidFill>
                  <a:schemeClr val="tx1"/>
                </a:solidFill>
              </a:rPr>
              <a:t>Aider à faire face à l’arrivée de l’enfant en tenant compte du contexte spécifique (usage éventuel, désaffiliation, précarités psy, sociales, éco, etc.)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sz="2200" dirty="0">
              <a:solidFill>
                <a:schemeClr val="tx1"/>
              </a:solidFill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200" dirty="0">
                <a:solidFill>
                  <a:schemeClr val="tx1"/>
                </a:solidFill>
              </a:rPr>
              <a:t>Permettre montée en compétence de l’usager dans sa dimension parentale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sz="2200" dirty="0">
              <a:solidFill>
                <a:schemeClr val="tx1"/>
              </a:solidFill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200" dirty="0">
                <a:solidFill>
                  <a:schemeClr val="tx1"/>
                </a:solidFill>
              </a:rPr>
              <a:t>Un pari : le logement + le soin + l’accompagnement = vers un </a:t>
            </a:r>
            <a:r>
              <a:rPr lang="fr-FR" sz="2200" dirty="0">
                <a:solidFill>
                  <a:srgbClr val="0071BB"/>
                </a:solidFill>
              </a:rPr>
              <a:t>rétablissement global</a:t>
            </a:r>
            <a:r>
              <a:rPr lang="fr-FR" sz="2200" dirty="0">
                <a:solidFill>
                  <a:schemeClr val="tx1"/>
                </a:solidFill>
              </a:rPr>
              <a:t> avec répercussions positives sur lien mère-enfant et sur la trajectoire de vie (y compris sur les consommations)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fr-FR" sz="2600" dirty="0">
              <a:solidFill>
                <a:schemeClr val="tx1"/>
              </a:solidFill>
            </a:endParaRPr>
          </a:p>
        </p:txBody>
      </p:sp>
      <p:sp>
        <p:nvSpPr>
          <p:cNvPr id="3080" name="ZoneTexte 3"/>
          <p:cNvSpPr txBox="1">
            <a:spLocks noChangeArrowheads="1"/>
          </p:cNvSpPr>
          <p:nvPr/>
        </p:nvSpPr>
        <p:spPr bwMode="auto">
          <a:xfrm>
            <a:off x="827584" y="5949280"/>
            <a:ext cx="26431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45133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title"/>
          </p:nvPr>
        </p:nvSpPr>
        <p:spPr>
          <a:xfrm>
            <a:off x="179512" y="0"/>
            <a:ext cx="8964488" cy="1412776"/>
          </a:xfrm>
          <a:noFill/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00000"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fr-FR" sz="3800" dirty="0">
                <a:solidFill>
                  <a:srgbClr val="0071BB"/>
                </a:solidFill>
                <a:latin typeface="Teko" charset="0"/>
                <a:ea typeface="Teko" charset="0"/>
                <a:cs typeface="Teko" charset="0"/>
              </a:rPr>
              <a:t>Modalités de la prise en charge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3" y="1412776"/>
            <a:ext cx="8676457" cy="5294312"/>
          </a:xfr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144000" rIns="216000" rtlCol="0" anchor="ctr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srgbClr val="0071BB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fr-FR" sz="2400" dirty="0">
              <a:solidFill>
                <a:srgbClr val="0071BB"/>
              </a:solidFill>
              <a:latin typeface="Calibri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srgbClr val="0071BB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srgbClr val="0071BB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fr-FR" sz="2400" dirty="0">
              <a:solidFill>
                <a:srgbClr val="0071BB"/>
              </a:solidFill>
              <a:latin typeface="Calibri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srgbClr val="0071BB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srgbClr val="0071BB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srgbClr val="0071BB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srgbClr val="0071BB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fr-FR" sz="2400" dirty="0">
              <a:solidFill>
                <a:srgbClr val="0071BB"/>
              </a:solidFill>
              <a:latin typeface="Calibri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srgbClr val="0071BB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fr-FR" sz="2400" b="0" i="0" u="none" strike="noStrike" kern="1200" cap="none" spc="0" normalizeH="0" baseline="0" noProof="0" dirty="0">
                <a:ln>
                  <a:noFill/>
                </a:ln>
                <a:solidFill>
                  <a:srgbClr val="0071BB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Grossesse complexe, parcours de soins complexe, prise en charge complexe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000" dirty="0">
              <a:solidFill>
                <a:srgbClr val="0071BB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fr-FR" sz="2200" dirty="0">
                <a:solidFill>
                  <a:schemeClr val="tx1"/>
                </a:solidFill>
                <a:latin typeface="Calibri"/>
              </a:rPr>
              <a:t>Visites quotidiennes de l’équipe dans les logements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000" dirty="0">
              <a:solidFill>
                <a:schemeClr val="tx1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fr-FR" sz="2200" dirty="0">
                <a:solidFill>
                  <a:schemeClr val="tx1"/>
                </a:solidFill>
                <a:latin typeface="Calibri"/>
              </a:rPr>
              <a:t>RDV de suivi hebdomadaire dans nos bureaux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000" dirty="0">
              <a:solidFill>
                <a:schemeClr val="tx1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fr-FR" sz="2200" dirty="0">
                <a:solidFill>
                  <a:schemeClr val="tx1"/>
                </a:solidFill>
                <a:latin typeface="Calibri"/>
              </a:rPr>
              <a:t>Accompagnements aux divers rendez-vous (médiation nécessaire)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000" dirty="0">
              <a:solidFill>
                <a:schemeClr val="tx1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fr-FR" sz="2200" dirty="0">
                <a:solidFill>
                  <a:schemeClr val="tx1"/>
                </a:solidFill>
                <a:latin typeface="Calibri"/>
              </a:rPr>
              <a:t>Procédure d’admission pouvant être simplifiée pour une entrée en urgence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000" dirty="0">
              <a:solidFill>
                <a:schemeClr val="tx1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fr-FR" sz="2200" dirty="0">
                <a:solidFill>
                  <a:schemeClr val="tx1"/>
                </a:solidFill>
                <a:latin typeface="Calibri"/>
              </a:rPr>
              <a:t>Durée et forme d’accompagnement modulable selon les situations 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000" dirty="0">
              <a:solidFill>
                <a:schemeClr val="tx1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fr-FR" sz="2200" dirty="0">
                <a:solidFill>
                  <a:schemeClr val="tx1"/>
                </a:solidFill>
                <a:latin typeface="Calibri"/>
              </a:rPr>
              <a:t>Intervention coordonnée des partenaires dans la résidence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200" dirty="0">
              <a:solidFill>
                <a:schemeClr val="tx1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200" dirty="0">
              <a:solidFill>
                <a:schemeClr val="tx1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000" dirty="0">
              <a:solidFill>
                <a:schemeClr val="tx1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000" dirty="0">
              <a:solidFill>
                <a:schemeClr val="tx1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200" dirty="0">
              <a:solidFill>
                <a:schemeClr val="tx1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200" dirty="0">
              <a:solidFill>
                <a:schemeClr val="tx1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400" dirty="0">
              <a:solidFill>
                <a:schemeClr val="tx1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400" dirty="0">
              <a:solidFill>
                <a:schemeClr val="tx1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400" dirty="0">
              <a:solidFill>
                <a:schemeClr val="tx1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200" dirty="0">
              <a:solidFill>
                <a:prstClr val="black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06743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title"/>
          </p:nvPr>
        </p:nvSpPr>
        <p:spPr>
          <a:xfrm>
            <a:off x="179512" y="0"/>
            <a:ext cx="8964488" cy="1412776"/>
          </a:xfrm>
          <a:noFill/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00000"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fr-FR" sz="3800" dirty="0">
                <a:solidFill>
                  <a:srgbClr val="0071BB"/>
                </a:solidFill>
                <a:latin typeface="Teko" charset="0"/>
                <a:ea typeface="Teko" charset="0"/>
                <a:cs typeface="Teko" charset="0"/>
              </a:rPr>
              <a:t>Partenariats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9023" y="1409358"/>
            <a:ext cx="8676457" cy="5294312"/>
          </a:xfr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144000" rIns="216000" rtlCol="0" anchor="ctr">
            <a:noAutofit/>
          </a:bodyPr>
          <a:lstStyle/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Choix d’externaliser le suivi et la prise en charge de l’enfant pour préserver la permanence du lien avec la mère quoi qu’il arrive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Partenariat et intervention sur site d’autres structures spécialisées : EMAP (équipe mobile addiction parentalité), équipe mobile de psychiatrie périnatale, PASS Maternités, PMI 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200" dirty="0">
              <a:solidFill>
                <a:prstClr val="black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Synthèse écrite hebdomadaire envoyée à tous les partenaires concernés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200" dirty="0">
              <a:solidFill>
                <a:prstClr val="black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Réunion de synthèse mensuelle avec les partenaires extérieurs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200" dirty="0">
                <a:solidFill>
                  <a:prstClr val="black"/>
                </a:solidFill>
              </a:rPr>
              <a:t>Et aussi : Crèche, Espace enfant famille, etc.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79745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title"/>
          </p:nvPr>
        </p:nvSpPr>
        <p:spPr>
          <a:xfrm>
            <a:off x="179512" y="0"/>
            <a:ext cx="8964488" cy="1412776"/>
          </a:xfrm>
          <a:noFill/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00000"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fr-FR" sz="3800" dirty="0">
                <a:solidFill>
                  <a:srgbClr val="0071BB"/>
                </a:solidFill>
                <a:latin typeface="Teko" charset="0"/>
                <a:ea typeface="Teko" charset="0"/>
                <a:cs typeface="Teko" charset="0"/>
              </a:rPr>
              <a:t>Conditions spécifiques d’hébergement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3" y="1340768"/>
            <a:ext cx="8676457" cy="5294312"/>
          </a:xfr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144000" rIns="216000" rtlCol="0" anchor="ctr">
            <a:noAutofit/>
          </a:bodyPr>
          <a:lstStyle/>
          <a:p>
            <a:pPr marL="354013" lvl="1" indent="-35401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fr-FR" sz="2400" b="0" i="0" u="none" strike="noStrike" kern="1200" cap="none" spc="0" normalizeH="0" baseline="0" noProof="0" dirty="0">
                <a:ln>
                  <a:noFill/>
                </a:ln>
                <a:solidFill>
                  <a:srgbClr val="0071BB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Hébergement</a:t>
            </a: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srgbClr val="0071BB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kumimoji="0" lang="fr-FR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754063" lvl="2" indent="-35401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200" dirty="0">
                <a:solidFill>
                  <a:prstClr val="black"/>
                </a:solidFill>
                <a:latin typeface="Calibri"/>
              </a:rPr>
              <a:t>Petit immeuble dédié dans un quartier commerçant et desservi</a:t>
            </a:r>
          </a:p>
          <a:p>
            <a:pPr marL="754063" lvl="2" indent="-35401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8 appartements</a:t>
            </a:r>
            <a:r>
              <a:rPr lang="fr-FR" sz="2200" dirty="0">
                <a:solidFill>
                  <a:prstClr val="black"/>
                </a:solidFill>
                <a:latin typeface="Calibri"/>
              </a:rPr>
              <a:t> T1</a:t>
            </a: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meublés et équipés (mère et bébé)</a:t>
            </a:r>
          </a:p>
          <a:p>
            <a:pPr marL="754063" lvl="2" indent="-35401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sz="2200" dirty="0">
              <a:solidFill>
                <a:prstClr val="black"/>
              </a:solidFill>
              <a:latin typeface="Calibri"/>
            </a:endParaRPr>
          </a:p>
          <a:p>
            <a:pPr marL="354013" lvl="2" indent="-35401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200" dirty="0">
                <a:solidFill>
                  <a:srgbClr val="0071BB"/>
                </a:solidFill>
              </a:rPr>
              <a:t>Sécurisation</a:t>
            </a:r>
            <a:endParaRPr lang="fr-FR" sz="2200" dirty="0">
              <a:solidFill>
                <a:prstClr val="black"/>
              </a:solidFill>
              <a:latin typeface="Calibri"/>
            </a:endParaRPr>
          </a:p>
          <a:p>
            <a:pPr marL="354013" lvl="2" indent="0" algn="just" eaLnBrk="1" fontAlgn="auto" hangingPunct="1">
              <a:spcAft>
                <a:spcPts val="0"/>
              </a:spcAft>
              <a:buNone/>
              <a:defRPr/>
            </a:pPr>
            <a:r>
              <a:rPr lang="fr-FR" sz="2200" dirty="0">
                <a:solidFill>
                  <a:prstClr val="black"/>
                </a:solidFill>
                <a:latin typeface="Calibri"/>
              </a:rPr>
              <a:t>Prévue dans le projet initial, puis abandonnée faute de financement, puis mise en place face à la réalité (violences, envahissements, angoisses, urgences …) </a:t>
            </a:r>
          </a:p>
          <a:p>
            <a:pPr marL="354013" lvl="2" indent="-35401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sz="2200" dirty="0">
              <a:solidFill>
                <a:prstClr val="black"/>
              </a:solidFill>
              <a:latin typeface="Calibri"/>
            </a:endParaRPr>
          </a:p>
          <a:p>
            <a:pPr marL="354013" lvl="3" indent="0" algn="just" eaLnBrk="1" fontAlgn="auto" hangingPunct="1">
              <a:spcAft>
                <a:spcPts val="0"/>
              </a:spcAft>
              <a:buNone/>
              <a:defRPr/>
            </a:pPr>
            <a:r>
              <a:rPr lang="fr-FR" sz="2200" dirty="0">
                <a:solidFill>
                  <a:prstClr val="black"/>
                </a:solidFill>
                <a:latin typeface="Calibri"/>
              </a:rPr>
              <a:t>Présence d’un veilleur de nuit (agent de sécurité) de 20h à 8h, 7j/7 </a:t>
            </a:r>
            <a:endParaRPr kumimoji="0" lang="fr-FR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8522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texte, intérieur, mur, différent&#10;&#10;Description générée automatiquement">
            <a:extLst>
              <a:ext uri="{FF2B5EF4-FFF2-40B4-BE49-F238E27FC236}">
                <a16:creationId xmlns:a16="http://schemas.microsoft.com/office/drawing/2014/main" id="{888DCC1D-A8BE-4FEE-9ABD-A5CD405A7F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703" y="370264"/>
            <a:ext cx="8162754" cy="6083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8421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title"/>
          </p:nvPr>
        </p:nvSpPr>
        <p:spPr>
          <a:xfrm>
            <a:off x="179512" y="0"/>
            <a:ext cx="8964488" cy="1412776"/>
          </a:xfrm>
          <a:noFill/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00000"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fr-FR" sz="3800" dirty="0">
                <a:solidFill>
                  <a:srgbClr val="0071BB"/>
                </a:solidFill>
                <a:latin typeface="Teko" charset="0"/>
                <a:ea typeface="Teko" charset="0"/>
                <a:cs typeface="Teko" charset="0"/>
              </a:rPr>
              <a:t>Budget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3" y="1373819"/>
            <a:ext cx="8676457" cy="5294312"/>
          </a:xfr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144000" rIns="216000" rtlCol="0" anchor="ctr">
            <a:noAutofit/>
          </a:bodyPr>
          <a:lstStyle/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Budget de fonctionnement initial : 296 000 € pour 8 places soit </a:t>
            </a:r>
            <a:r>
              <a:rPr kumimoji="0" lang="fr-FR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37 000 € </a:t>
            </a: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 place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200" dirty="0">
              <a:solidFill>
                <a:prstClr val="black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Budget  réel : 416 000 € (+ 120 000 veilleur nuit 7/7) pour 7 </a:t>
            </a:r>
            <a:r>
              <a:rPr lang="fr-FR" sz="2200" dirty="0">
                <a:solidFill>
                  <a:prstClr val="black"/>
                </a:solidFill>
                <a:latin typeface="Calibri"/>
              </a:rPr>
              <a:t>places </a:t>
            </a: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soit </a:t>
            </a:r>
            <a:r>
              <a:rPr kumimoji="0" lang="fr-FR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59 430 € </a:t>
            </a: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 place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200" dirty="0">
              <a:solidFill>
                <a:prstClr val="black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Financement 2020 : 296 000 € ARS + 4 700 € MILDECA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200" dirty="0">
              <a:solidFill>
                <a:prstClr val="black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fr-FR" sz="2200" dirty="0">
                <a:solidFill>
                  <a:prstClr val="black"/>
                </a:solidFill>
                <a:latin typeface="Calibri"/>
              </a:rPr>
              <a:t>E</a:t>
            </a: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 fait 2 personnes par place (mère + enfant)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 comparaison : Co</a:t>
            </a:r>
            <a:r>
              <a:rPr lang="fr-FR" sz="2200" dirty="0" err="1">
                <a:solidFill>
                  <a:prstClr val="black"/>
                </a:solidFill>
                <a:latin typeface="Calibri"/>
              </a:rPr>
              <a:t>ût</a:t>
            </a:r>
            <a:r>
              <a:rPr lang="fr-FR" sz="2200" dirty="0">
                <a:solidFill>
                  <a:prstClr val="black"/>
                </a:solidFill>
                <a:latin typeface="Calibri"/>
              </a:rPr>
              <a:t> </a:t>
            </a:r>
            <a:r>
              <a:rPr lang="fr-FR" sz="2200">
                <a:solidFill>
                  <a:prstClr val="black"/>
                </a:solidFill>
                <a:latin typeface="Calibri"/>
              </a:rPr>
              <a:t>placement </a:t>
            </a:r>
            <a:r>
              <a:rPr lang="fr-FR" sz="2200" dirty="0">
                <a:solidFill>
                  <a:prstClr val="black"/>
                </a:solidFill>
                <a:latin typeface="Calibri"/>
              </a:rPr>
              <a:t>pouponnière ASE 62 000 €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Nous sommes donc à la recherche des 120 000 € manquants pour 2021 ….</a:t>
            </a:r>
          </a:p>
        </p:txBody>
      </p:sp>
    </p:spTree>
    <p:extLst>
      <p:ext uri="{BB962C8B-B14F-4D97-AF65-F5344CB8AC3E}">
        <p14:creationId xmlns:p14="http://schemas.microsoft.com/office/powerpoint/2010/main" val="12845102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title"/>
          </p:nvPr>
        </p:nvSpPr>
        <p:spPr>
          <a:xfrm>
            <a:off x="179512" y="0"/>
            <a:ext cx="8964488" cy="1412776"/>
          </a:xfrm>
          <a:noFill/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00000"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fr-FR" sz="3800" dirty="0">
                <a:solidFill>
                  <a:srgbClr val="0071BB"/>
                </a:solidFill>
                <a:latin typeface="Teko" charset="0"/>
                <a:ea typeface="Teko" charset="0"/>
                <a:cs typeface="Teko" charset="0"/>
              </a:rPr>
              <a:t>Freins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3" y="1340768"/>
            <a:ext cx="8676457" cy="5294312"/>
          </a:xfr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144000" rIns="216000" rtlCol="0" anchor="ctr">
            <a:noAutofit/>
          </a:bodyPr>
          <a:lstStyle/>
          <a:p>
            <a:pPr marL="360363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sz="2200" dirty="0">
              <a:solidFill>
                <a:prstClr val="black"/>
              </a:solidFill>
            </a:endParaRPr>
          </a:p>
          <a:p>
            <a:pPr marL="360363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sz="2200" dirty="0">
              <a:solidFill>
                <a:prstClr val="black"/>
              </a:solidFill>
            </a:endParaRPr>
          </a:p>
          <a:p>
            <a:pPr marL="360363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sz="2200" dirty="0">
              <a:solidFill>
                <a:prstClr val="black"/>
              </a:solidFill>
            </a:endParaRPr>
          </a:p>
          <a:p>
            <a:pPr marL="360363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sz="2200" dirty="0">
              <a:solidFill>
                <a:prstClr val="black"/>
              </a:solidFill>
            </a:endParaRPr>
          </a:p>
          <a:p>
            <a:pPr marL="360363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sz="2200">
              <a:solidFill>
                <a:prstClr val="black"/>
              </a:solidFill>
            </a:endParaRPr>
          </a:p>
          <a:p>
            <a:pPr marL="360363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200">
                <a:solidFill>
                  <a:prstClr val="black"/>
                </a:solidFill>
              </a:rPr>
              <a:t>Sécurisation </a:t>
            </a:r>
            <a:r>
              <a:rPr lang="fr-FR" sz="2200" dirty="0">
                <a:solidFill>
                  <a:prstClr val="black"/>
                </a:solidFill>
              </a:rPr>
              <a:t>: nécessité veilleur de nuit</a:t>
            </a:r>
          </a:p>
          <a:p>
            <a:pPr marL="360363" indent="-360363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sz="2200" dirty="0">
              <a:solidFill>
                <a:prstClr val="black"/>
              </a:solidFill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L’argent : coût élevé à la place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200" dirty="0">
              <a:solidFill>
                <a:prstClr val="black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fr-FR" sz="2200" dirty="0">
                <a:solidFill>
                  <a:prstClr val="black"/>
                </a:solidFill>
                <a:latin typeface="Calibri"/>
              </a:rPr>
              <a:t>La crise sanitaire</a:t>
            </a:r>
            <a:endParaRPr kumimoji="0" lang="fr-FR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 regard des professionnels extérieurs sur la parentalité des usagers de drogues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200" dirty="0">
              <a:solidFill>
                <a:prstClr val="black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 choc des cultures : professionnels de la protection de l’enfance ou de la périnatalité vs professionnels de l’addiction/RDR et </a:t>
            </a:r>
            <a:r>
              <a:rPr kumimoji="0" lang="fr-FR" sz="2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</a:t>
            </a:r>
            <a:r>
              <a:rPr lang="fr-FR" sz="2200" dirty="0" err="1">
                <a:solidFill>
                  <a:prstClr val="black"/>
                </a:solidFill>
                <a:latin typeface="Calibri"/>
              </a:rPr>
              <a:t>écarité</a:t>
            </a:r>
            <a:endParaRPr lang="fr-FR" sz="2200" dirty="0">
              <a:solidFill>
                <a:prstClr val="black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200" dirty="0">
              <a:solidFill>
                <a:prstClr val="black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fr-FR" sz="2200" dirty="0">
                <a:solidFill>
                  <a:prstClr val="black"/>
                </a:solidFill>
                <a:latin typeface="Calibri"/>
              </a:rPr>
              <a:t>Parfois, la mise en danger de l’enfant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200" dirty="0">
              <a:solidFill>
                <a:prstClr val="black"/>
              </a:solidFill>
              <a:latin typeface="Calibri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fr-FR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200" dirty="0">
              <a:solidFill>
                <a:prstClr val="black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06410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title"/>
          </p:nvPr>
        </p:nvSpPr>
        <p:spPr>
          <a:xfrm>
            <a:off x="179512" y="0"/>
            <a:ext cx="8964488" cy="1412776"/>
          </a:xfrm>
          <a:noFill/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00000"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fr-FR" sz="3800" dirty="0">
                <a:solidFill>
                  <a:srgbClr val="0071BB"/>
                </a:solidFill>
                <a:latin typeface="Teko" charset="0"/>
                <a:ea typeface="Teko" charset="0"/>
                <a:cs typeface="Teko" charset="0"/>
              </a:rPr>
              <a:t>Bilan et perspectives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3" y="1340768"/>
            <a:ext cx="8676457" cy="5294312"/>
          </a:xfr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144000" rIns="216000" rtlCol="0" anchor="ctr">
            <a:noAutofit/>
          </a:bodyPr>
          <a:lstStyle/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Partenariat important mis en place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fr-FR" sz="2200" dirty="0">
              <a:solidFill>
                <a:prstClr val="black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Adhésion des personnes concernées au dispositif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200" dirty="0">
              <a:solidFill>
                <a:prstClr val="black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Intérêt de la forme ACT car structure ouverte en journée avec conditions de vie proche du droit commun (logements indépendants), mais avec un étayage conséquent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200" dirty="0">
              <a:solidFill>
                <a:prstClr val="black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Et après l’UPA ? Peu de recul sur les conditions et possibilités de sorties (1 sortie effective + 2 sorties en cours)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FR" sz="2200" dirty="0">
              <a:solidFill>
                <a:prstClr val="black"/>
              </a:solidFill>
              <a:latin typeface="Calibri"/>
            </a:endParaRP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Etablissement expérimental répondant à un besoin important, à pérenniser et à essaimer ?</a:t>
            </a:r>
          </a:p>
          <a:p>
            <a:pPr marL="360363" marR="0" lvl="0" indent="-360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4011139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964</Words>
  <Application>Microsoft Office PowerPoint</Application>
  <PresentationFormat>Affichage à l'écran (4:3)</PresentationFormat>
  <Paragraphs>233</Paragraphs>
  <Slides>15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Teko</vt:lpstr>
      <vt:lpstr>Thème Office</vt:lpstr>
      <vt:lpstr>Présentation PowerPoint</vt:lpstr>
      <vt:lpstr>Qui sommes nous ?</vt:lpstr>
      <vt:lpstr>Que fait-on ?</vt:lpstr>
      <vt:lpstr>Les ACT de La CASE</vt:lpstr>
      <vt:lpstr>L’Unité Périnatalité Addiction</vt:lpstr>
      <vt:lpstr>Un constat initial </vt:lpstr>
      <vt:lpstr>Objectifs de l’UPA</vt:lpstr>
      <vt:lpstr>Et aussi</vt:lpstr>
      <vt:lpstr>Modalités de la prise en charge</vt:lpstr>
      <vt:lpstr>Partenariats</vt:lpstr>
      <vt:lpstr>Conditions spécifiques d’hébergement</vt:lpstr>
      <vt:lpstr>Présentation PowerPoint</vt:lpstr>
      <vt:lpstr>Budget</vt:lpstr>
      <vt:lpstr>Freins</vt:lpstr>
      <vt:lpstr>Bilan et perspectives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veronique latour</dc:creator>
  <cp:lastModifiedBy>GENTIER</cp:lastModifiedBy>
  <cp:revision>472</cp:revision>
  <cp:lastPrinted>2020-02-13T10:42:51Z</cp:lastPrinted>
  <dcterms:created xsi:type="dcterms:W3CDTF">2010-08-23T09:28:13Z</dcterms:created>
  <dcterms:modified xsi:type="dcterms:W3CDTF">2021-03-15T16:10:29Z</dcterms:modified>
</cp:coreProperties>
</file>