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bookmarkIdSeed="4">
  <p:sldMasterIdLst>
    <p:sldMasterId id="2147483669" r:id="rId1"/>
  </p:sldMasterIdLst>
  <p:sldIdLst>
    <p:sldId id="256" r:id="rId2"/>
    <p:sldId id="267" r:id="rId3"/>
    <p:sldId id="268" r:id="rId4"/>
    <p:sldId id="257" r:id="rId5"/>
    <p:sldId id="258" r:id="rId6"/>
    <p:sldId id="260" r:id="rId7"/>
    <p:sldId id="261" r:id="rId8"/>
    <p:sldId id="259" r:id="rId9"/>
    <p:sldId id="262" r:id="rId10"/>
    <p:sldId id="263" r:id="rId11"/>
    <p:sldId id="271" r:id="rId12"/>
    <p:sldId id="264" r:id="rId13"/>
    <p:sldId id="266" r:id="rId14"/>
    <p:sldId id="272"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1" d="100"/>
          <a:sy n="61" d="100"/>
        </p:scale>
        <p:origin x="84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3-10T07:18:15.845"/>
    </inkml:context>
    <inkml:brush xml:id="br0">
      <inkml:brushProperty name="width" value="0.4" units="cm"/>
      <inkml:brushProperty name="height" value="0.8" units="cm"/>
      <inkml:brushProperty name="color" value="#FFFC00"/>
      <inkml:brushProperty name="tip" value="rectangle"/>
      <inkml:brushProperty name="rasterOp" value="maskPen"/>
      <inkml:brushProperty name="ignorePressure" value="1"/>
    </inkml:brush>
  </inkml:definitions>
  <inkml:trace contextRef="#ctx0" brushRef="#br0">0 5,'873'0,"-848"2,1 0,39 10,-24-4,-27-4,0 0,0 1,0 1,17 9,21 9,-22-13,1-1,0-1,0-2,0-1,1-2,49 1,1416-7,-1487 2,-1-1,0 0,0-1,0 0,0 0,0-1,11-4,7-6,23-15,-25 13,27-11,-29 18,0 1,1 0,-1 2,1 1,0 1,0 1,1 2,25 1,-24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3-10T07:18:38.472"/>
    </inkml:context>
    <inkml:brush xml:id="br0">
      <inkml:brushProperty name="width" value="0.4" units="cm"/>
      <inkml:brushProperty name="height" value="0.8" units="cm"/>
      <inkml:brushProperty name="color" value="#FFFC00"/>
      <inkml:brushProperty name="tip" value="rectangle"/>
      <inkml:brushProperty name="rasterOp" value="maskPen"/>
      <inkml:brushProperty name="ignorePressure" value="1"/>
    </inkml:brush>
  </inkml:definitions>
  <inkml:trace contextRef="#ctx0" brushRef="#br0">0 0,'832'0,"-806"1,1 1,-1 1,40 10,72 29,-119-36,1-2,-1-1,1 0,37 0,-9-1,-19 2,-1 1,43 13,2 1,-31-10,-10-1,1-2,57 4,-54-10,-21-1,0 1,0 0,0 2,0-1,0 2,19 5,-9 1,95 37,-76-27,1-3,1-1,0-2,1-2,55 5,-32-7,-20-1,69 1,-28-8,150-4,-233 2,0 0,-1-1,1 1,-1-1,1-1,-1 0,0 0,0 0,12-8,-5 2</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3-10T07:19:14.219"/>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3-10T07:19:14.920"/>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3-10T07:19:15.161"/>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03-10T07:19:15.918"/>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457294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4009727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406617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015608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6847864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972400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882585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41184205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015989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604973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5832978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3380535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625589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5645643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7364028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896305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3/16/2021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366319548"/>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customXml" Target="../ink/ink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customXml" Target="../ink/ink2.xml"/></Relationships>
</file>

<file path=ppt/slides/_rels/slide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customXml" Target="../ink/ink6.xml"/><Relationship Id="rId7" Type="http://schemas.openxmlformats.org/officeDocument/2006/relationships/customXml" Target="../ink/ink5.xml"/><Relationship Id="rId2" Type="http://schemas.openxmlformats.org/officeDocument/2006/relationships/customXml" Target="../ink/ink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customXml" Target="../ink/ink4.xml"/><Relationship Id="rId4" Type="http://schemas.openxmlformats.org/officeDocument/2006/relationships/image" Target="../media/image9.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DBFF03-F047-43CA-8AC4-81F3C4E89074}"/>
              </a:ext>
            </a:extLst>
          </p:cNvPr>
          <p:cNvSpPr>
            <a:spLocks noGrp="1"/>
          </p:cNvSpPr>
          <p:nvPr>
            <p:ph type="ctrTitle"/>
          </p:nvPr>
        </p:nvSpPr>
        <p:spPr>
          <a:xfrm>
            <a:off x="684211" y="2575024"/>
            <a:ext cx="8825549" cy="1797269"/>
          </a:xfrm>
        </p:spPr>
        <p:txBody>
          <a:bodyPr/>
          <a:lstStyle/>
          <a:p>
            <a:r>
              <a:rPr lang="fr-FR" b="1" dirty="0"/>
              <a:t>Séminaire « enfants  malades et secteur pds »</a:t>
            </a:r>
          </a:p>
        </p:txBody>
      </p:sp>
      <p:sp>
        <p:nvSpPr>
          <p:cNvPr id="3" name="Sous-titre 2">
            <a:extLst>
              <a:ext uri="{FF2B5EF4-FFF2-40B4-BE49-F238E27FC236}">
                <a16:creationId xmlns:a16="http://schemas.microsoft.com/office/drawing/2014/main" id="{8C561B72-DC13-4B39-927D-19629277DF9A}"/>
              </a:ext>
            </a:extLst>
          </p:cNvPr>
          <p:cNvSpPr>
            <a:spLocks noGrp="1"/>
          </p:cNvSpPr>
          <p:nvPr>
            <p:ph type="subTitle" idx="1"/>
          </p:nvPr>
        </p:nvSpPr>
        <p:spPr/>
        <p:txBody>
          <a:bodyPr>
            <a:normAutofit fontScale="85000" lnSpcReduction="20000"/>
          </a:bodyPr>
          <a:lstStyle/>
          <a:p>
            <a:endParaRPr lang="fr-FR" sz="4000" b="1" dirty="0"/>
          </a:p>
          <a:p>
            <a:r>
              <a:rPr lang="fr-FR" sz="4000" b="1" dirty="0"/>
              <a:t>Le 15 mars 2021 </a:t>
            </a:r>
          </a:p>
        </p:txBody>
      </p:sp>
      <p:pic>
        <p:nvPicPr>
          <p:cNvPr id="1026" name="Image 1">
            <a:extLst>
              <a:ext uri="{FF2B5EF4-FFF2-40B4-BE49-F238E27FC236}">
                <a16:creationId xmlns:a16="http://schemas.microsoft.com/office/drawing/2014/main" id="{08CCA710-9F1A-433B-950E-AF4408DD09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847" y="87275"/>
            <a:ext cx="4361795" cy="1622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9760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B1413EC9-97DC-4417-94ED-B29B1C1CE9DB}"/>
              </a:ext>
            </a:extLst>
          </p:cNvPr>
          <p:cNvPicPr>
            <a:picLocks noGrp="1" noChangeAspect="1"/>
          </p:cNvPicPr>
          <p:nvPr>
            <p:ph idx="1"/>
          </p:nvPr>
        </p:nvPicPr>
        <p:blipFill>
          <a:blip r:embed="rId2"/>
          <a:stretch>
            <a:fillRect/>
          </a:stretch>
        </p:blipFill>
        <p:spPr>
          <a:xfrm>
            <a:off x="251744" y="971549"/>
            <a:ext cx="9456943" cy="5387209"/>
          </a:xfrm>
        </p:spPr>
      </p:pic>
    </p:spTree>
    <p:extLst>
      <p:ext uri="{BB962C8B-B14F-4D97-AF65-F5344CB8AC3E}">
        <p14:creationId xmlns:p14="http://schemas.microsoft.com/office/powerpoint/2010/main" val="38627803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a:extLst>
              <a:ext uri="{FF2B5EF4-FFF2-40B4-BE49-F238E27FC236}">
                <a16:creationId xmlns:a16="http://schemas.microsoft.com/office/drawing/2014/main" id="{4340E0F7-4BE6-4E3F-B8F2-847F61705CBC}"/>
              </a:ext>
            </a:extLst>
          </p:cNvPr>
          <p:cNvPicPr>
            <a:picLocks noGrp="1" noChangeAspect="1"/>
          </p:cNvPicPr>
          <p:nvPr>
            <p:ph idx="1"/>
          </p:nvPr>
        </p:nvPicPr>
        <p:blipFill>
          <a:blip r:embed="rId2"/>
          <a:stretch>
            <a:fillRect/>
          </a:stretch>
        </p:blipFill>
        <p:spPr>
          <a:xfrm>
            <a:off x="2068503" y="1046495"/>
            <a:ext cx="5856303" cy="5310286"/>
          </a:xfrm>
        </p:spPr>
      </p:pic>
    </p:spTree>
    <p:extLst>
      <p:ext uri="{BB962C8B-B14F-4D97-AF65-F5344CB8AC3E}">
        <p14:creationId xmlns:p14="http://schemas.microsoft.com/office/powerpoint/2010/main" val="361317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6E6A40-51CD-42CE-9E62-FB5FA50E9BA7}"/>
              </a:ext>
            </a:extLst>
          </p:cNvPr>
          <p:cNvSpPr>
            <a:spLocks noGrp="1"/>
          </p:cNvSpPr>
          <p:nvPr>
            <p:ph type="title"/>
          </p:nvPr>
        </p:nvSpPr>
        <p:spPr/>
        <p:txBody>
          <a:bodyPr/>
          <a:lstStyle/>
          <a:p>
            <a:r>
              <a:rPr lang="fr-FR" b="1" dirty="0"/>
              <a:t>RAPPEL DU PLAIDOYER ENFANTS MALADES 2018/2019 </a:t>
            </a:r>
            <a:r>
              <a:rPr lang="fr-FR" dirty="0"/>
              <a:t>	</a:t>
            </a:r>
          </a:p>
        </p:txBody>
      </p:sp>
      <p:sp>
        <p:nvSpPr>
          <p:cNvPr id="3" name="Espace réservé du contenu 2">
            <a:extLst>
              <a:ext uri="{FF2B5EF4-FFF2-40B4-BE49-F238E27FC236}">
                <a16:creationId xmlns:a16="http://schemas.microsoft.com/office/drawing/2014/main" id="{B27C7DF0-6563-4E19-B310-94DE485D0A8B}"/>
              </a:ext>
            </a:extLst>
          </p:cNvPr>
          <p:cNvSpPr>
            <a:spLocks noGrp="1"/>
          </p:cNvSpPr>
          <p:nvPr>
            <p:ph idx="1"/>
          </p:nvPr>
        </p:nvSpPr>
        <p:spPr>
          <a:xfrm>
            <a:off x="677334" y="1819656"/>
            <a:ext cx="8684668" cy="4986871"/>
          </a:xfrm>
        </p:spPr>
        <p:txBody>
          <a:bodyPr>
            <a:normAutofit/>
          </a:bodyPr>
          <a:lstStyle/>
          <a:p>
            <a:r>
              <a:rPr lang="fr-FR" dirty="0"/>
              <a:t>Présentation au colloque national de la FSH en présence de M. </a:t>
            </a:r>
            <a:r>
              <a:rPr lang="fr-FR" dirty="0" err="1"/>
              <a:t>Noblecourt</a:t>
            </a:r>
            <a:endParaRPr lang="fr-FR" dirty="0"/>
          </a:p>
          <a:p>
            <a:r>
              <a:rPr lang="fr-FR" dirty="0"/>
              <a:t>Eléments mis en avant en 2018 – Production pour la Stratégie interministérielle de prévention et de lutte contre la pauvreté  </a:t>
            </a:r>
          </a:p>
          <a:p>
            <a:pPr lvl="1"/>
            <a:r>
              <a:rPr lang="fr-FR" dirty="0"/>
              <a:t>Extraits des constats :</a:t>
            </a:r>
          </a:p>
          <a:p>
            <a:pPr lvl="2"/>
            <a:r>
              <a:rPr lang="fr-FR" dirty="0"/>
              <a:t> </a:t>
            </a:r>
            <a:r>
              <a:rPr lang="fr-FR" sz="1800" dirty="0">
                <a:effectLst/>
                <a:latin typeface="Calibri" panose="020F0502020204030204" pitchFamily="34" charset="0"/>
                <a:ea typeface="Calibri" panose="020F0502020204030204" pitchFamily="34" charset="0"/>
                <a:cs typeface="Times New Roman" panose="02020603050405020304" pitchFamily="18" charset="0"/>
              </a:rPr>
              <a:t>Il est particulièrement noté, pour les organisations ayant un projet « enfant » clairement identifié, que leur file active ne peut répondre à l’ensemble des demandes d’admission. Pour les organisations n’ayant pas de projet identifié et d’organisation spécifiquement adapté à l’accompagnement des enfants, l’accueil d’un enfant et de sa famille ne peut se réaliser que lorsque cet accompagnement ne met pas en difficulté l’équipe. Un équilibre dans la file active des résidents est alors réalisé (ex. max 1 enfant malade pour 20 adultes malades). </a:t>
            </a:r>
            <a:endParaRPr lang="fr-FR" dirty="0"/>
          </a:p>
          <a:p>
            <a:pPr lvl="1"/>
            <a:endParaRPr lang="fr-FR" dirty="0"/>
          </a:p>
          <a:p>
            <a:pPr marL="457200" lvl="1" indent="0">
              <a:buNone/>
            </a:pPr>
            <a:endParaRPr lang="fr-FR" dirty="0"/>
          </a:p>
        </p:txBody>
      </p:sp>
    </p:spTree>
    <p:extLst>
      <p:ext uri="{BB962C8B-B14F-4D97-AF65-F5344CB8AC3E}">
        <p14:creationId xmlns:p14="http://schemas.microsoft.com/office/powerpoint/2010/main" val="3100328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B07A0A-BEDA-4466-A8F9-5B55F6B0DFCD}"/>
              </a:ext>
            </a:extLst>
          </p:cNvPr>
          <p:cNvSpPr>
            <a:spLocks noGrp="1"/>
          </p:cNvSpPr>
          <p:nvPr>
            <p:ph type="title"/>
          </p:nvPr>
        </p:nvSpPr>
        <p:spPr/>
        <p:txBody>
          <a:bodyPr/>
          <a:lstStyle/>
          <a:p>
            <a:r>
              <a:rPr lang="fr-FR" b="1" dirty="0"/>
              <a:t>RAPPEL DU PLAIDOYER ENFANTS MALADES 2018/2019 </a:t>
            </a:r>
            <a:r>
              <a:rPr lang="fr-FR" dirty="0"/>
              <a:t>	</a:t>
            </a:r>
          </a:p>
        </p:txBody>
      </p:sp>
      <p:sp>
        <p:nvSpPr>
          <p:cNvPr id="3" name="Espace réservé du contenu 2">
            <a:extLst>
              <a:ext uri="{FF2B5EF4-FFF2-40B4-BE49-F238E27FC236}">
                <a16:creationId xmlns:a16="http://schemas.microsoft.com/office/drawing/2014/main" id="{5CA7825E-B719-428B-9BCC-D0A08B076EC2}"/>
              </a:ext>
            </a:extLst>
          </p:cNvPr>
          <p:cNvSpPr>
            <a:spLocks noGrp="1"/>
          </p:cNvSpPr>
          <p:nvPr>
            <p:ph idx="1"/>
          </p:nvPr>
        </p:nvSpPr>
        <p:spPr>
          <a:xfrm>
            <a:off x="804672" y="2160589"/>
            <a:ext cx="8469330" cy="3880773"/>
          </a:xfrm>
        </p:spPr>
        <p:txBody>
          <a:bodyPr>
            <a:normAutofit fontScale="47500" lnSpcReduction="20000"/>
          </a:bodyPr>
          <a:lstStyle/>
          <a:p>
            <a:r>
              <a:rPr lang="fr-FR" sz="3200" b="1" dirty="0">
                <a:solidFill>
                  <a:srgbClr val="0070C0"/>
                </a:solidFill>
              </a:rPr>
              <a:t>Prévenir et réguler la demande d’hébergement </a:t>
            </a:r>
          </a:p>
          <a:p>
            <a:pPr lvl="1">
              <a:buFont typeface="Wingdings" panose="05000000000000000000" pitchFamily="2" charset="2"/>
              <a:buChar char="ü"/>
            </a:pPr>
            <a:r>
              <a:rPr lang="fr-FR" sz="3000" dirty="0"/>
              <a:t>Prévenir les inégalités sociales de santé des futurs parents isolés, sans domicile ou rencontrant des difficultés sociales liées à la précarité et à la pathologie en proposant un accompagnement médico-social dès lors que nécessaire. </a:t>
            </a:r>
          </a:p>
          <a:p>
            <a:pPr lvl="1">
              <a:buFont typeface="Wingdings" panose="05000000000000000000" pitchFamily="2" charset="2"/>
              <a:buChar char="ü"/>
            </a:pPr>
            <a:r>
              <a:rPr lang="fr-FR" sz="3000" dirty="0"/>
              <a:t>Prévenir les risques d’expulsion locative des ménages dont l’un des enfants est atteint d’une pathologie en réorganisant la chaine des acteurs de la prévention des expulsions. </a:t>
            </a:r>
          </a:p>
          <a:p>
            <a:pPr marL="457200" lvl="1" indent="0">
              <a:buNone/>
            </a:pPr>
            <a:endParaRPr lang="fr-FR" sz="3000" dirty="0"/>
          </a:p>
          <a:p>
            <a:r>
              <a:rPr lang="fr-FR" sz="3200" b="1" dirty="0">
                <a:solidFill>
                  <a:srgbClr val="0070C0"/>
                </a:solidFill>
              </a:rPr>
              <a:t>Adaptation de l’offre</a:t>
            </a:r>
          </a:p>
          <a:p>
            <a:pPr lvl="1">
              <a:buFont typeface="Wingdings" panose="05000000000000000000" pitchFamily="2" charset="2"/>
              <a:buChar char="ü"/>
            </a:pPr>
            <a:r>
              <a:rPr lang="fr-FR" sz="3000" dirty="0"/>
              <a:t>Répondre à l’urgence de la demande en favorisant les extensions du parc d’appartements au regard des besoins repérés.</a:t>
            </a:r>
          </a:p>
          <a:p>
            <a:pPr lvl="1">
              <a:buFont typeface="Wingdings" panose="05000000000000000000" pitchFamily="2" charset="2"/>
              <a:buChar char="ü"/>
            </a:pPr>
            <a:r>
              <a:rPr lang="fr-FR" sz="3000" dirty="0"/>
              <a:t>Accompagner chaque enfant malade et sa famille dans son parcours de santé et de logement en planifiant l’offre des appartements de coordination thérapeutique au regard des besoins des enfants et de leurs proches.</a:t>
            </a:r>
          </a:p>
          <a:p>
            <a:pPr lvl="1">
              <a:buFont typeface="Wingdings" panose="05000000000000000000" pitchFamily="2" charset="2"/>
              <a:buChar char="ü"/>
            </a:pPr>
            <a:r>
              <a:rPr lang="fr-FR" sz="3000" dirty="0"/>
              <a:t>Spécialiser l’offre à destination des enfants malades en spécifiant les conditions minimales de fonctionnement des ACT enfants</a:t>
            </a:r>
          </a:p>
        </p:txBody>
      </p:sp>
    </p:spTree>
    <p:extLst>
      <p:ext uri="{BB962C8B-B14F-4D97-AF65-F5344CB8AC3E}">
        <p14:creationId xmlns:p14="http://schemas.microsoft.com/office/powerpoint/2010/main" val="340209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5BEBC8-9D4C-4F6D-9D2A-873A567636F3}"/>
              </a:ext>
            </a:extLst>
          </p:cNvPr>
          <p:cNvSpPr>
            <a:spLocks noGrp="1"/>
          </p:cNvSpPr>
          <p:nvPr>
            <p:ph type="title"/>
          </p:nvPr>
        </p:nvSpPr>
        <p:spPr/>
        <p:txBody>
          <a:bodyPr/>
          <a:lstStyle/>
          <a:p>
            <a:r>
              <a:rPr lang="fr-FR" b="1" dirty="0"/>
              <a:t>RAPPEL DU PLAIDOYER ENFANTS MALADES 2018/2019 </a:t>
            </a:r>
            <a:r>
              <a:rPr lang="fr-FR" dirty="0"/>
              <a:t>	</a:t>
            </a:r>
          </a:p>
        </p:txBody>
      </p:sp>
      <p:sp>
        <p:nvSpPr>
          <p:cNvPr id="3" name="Espace réservé du contenu 2">
            <a:extLst>
              <a:ext uri="{FF2B5EF4-FFF2-40B4-BE49-F238E27FC236}">
                <a16:creationId xmlns:a16="http://schemas.microsoft.com/office/drawing/2014/main" id="{7F7C52D7-419C-44E0-99F5-89B2B884CD61}"/>
              </a:ext>
            </a:extLst>
          </p:cNvPr>
          <p:cNvSpPr>
            <a:spLocks noGrp="1"/>
          </p:cNvSpPr>
          <p:nvPr>
            <p:ph idx="1"/>
          </p:nvPr>
        </p:nvSpPr>
        <p:spPr/>
        <p:txBody>
          <a:bodyPr>
            <a:normAutofit fontScale="85000" lnSpcReduction="10000"/>
          </a:bodyPr>
          <a:lstStyle/>
          <a:p>
            <a:r>
              <a:rPr lang="fr-FR" sz="1800" b="1" i="0" u="none" strike="noStrike" baseline="0" dirty="0">
                <a:solidFill>
                  <a:srgbClr val="2282FF"/>
                </a:solidFill>
                <a:latin typeface="Calibri-Bold"/>
              </a:rPr>
              <a:t>Communiquer et repérer l’offre</a:t>
            </a:r>
          </a:p>
          <a:p>
            <a:pPr lvl="1">
              <a:buFont typeface="Wingdings" panose="05000000000000000000" pitchFamily="2" charset="2"/>
              <a:buChar char="ü"/>
            </a:pPr>
            <a:r>
              <a:rPr lang="fr-FR" b="0" i="0" u="none" strike="noStrike" baseline="0" dirty="0">
                <a:solidFill>
                  <a:srgbClr val="333333"/>
                </a:solidFill>
                <a:latin typeface="Calibri" panose="020F0502020204030204" pitchFamily="34" charset="0"/>
              </a:rPr>
              <a:t>Mettre en place dans les Plateformes Territoriales d’Appui( PTA), les guichets d’orientation (SIAO, MDPH…) </a:t>
            </a:r>
          </a:p>
          <a:p>
            <a:pPr lvl="1">
              <a:buFont typeface="Wingdings" panose="05000000000000000000" pitchFamily="2" charset="2"/>
              <a:buChar char="ü"/>
            </a:pPr>
            <a:r>
              <a:rPr lang="fr-FR" b="0" i="0" u="none" strike="noStrike" baseline="0" dirty="0">
                <a:solidFill>
                  <a:srgbClr val="333333"/>
                </a:solidFill>
                <a:latin typeface="Calibri" panose="020F0502020204030204" pitchFamily="34" charset="0"/>
              </a:rPr>
              <a:t>Les services de PMI, les établissements de santé et services autorisés en pédiatrie, une communication efficace pour</a:t>
            </a:r>
          </a:p>
          <a:p>
            <a:pPr lvl="1">
              <a:buFont typeface="Wingdings" panose="05000000000000000000" pitchFamily="2" charset="2"/>
              <a:buChar char="ü"/>
            </a:pPr>
            <a:r>
              <a:rPr lang="fr-FR" dirty="0">
                <a:solidFill>
                  <a:srgbClr val="333333"/>
                </a:solidFill>
                <a:latin typeface="Calibri" panose="020F0502020204030204" pitchFamily="34" charset="0"/>
              </a:rPr>
              <a:t>I</a:t>
            </a:r>
            <a:r>
              <a:rPr lang="fr-FR" b="0" i="0" u="none" strike="noStrike" baseline="0" dirty="0">
                <a:solidFill>
                  <a:srgbClr val="333333"/>
                </a:solidFill>
                <a:latin typeface="Calibri" panose="020F0502020204030204" pitchFamily="34" charset="0"/>
              </a:rPr>
              <a:t>dentifier l’offre d’hébergement médico-social adapté aux enfants et leurs proches .</a:t>
            </a:r>
          </a:p>
          <a:p>
            <a:r>
              <a:rPr lang="fr-FR" sz="1800" b="1" i="0" u="none" strike="noStrike" baseline="0" dirty="0">
                <a:solidFill>
                  <a:srgbClr val="2282FF"/>
                </a:solidFill>
                <a:latin typeface="Calibri-Bold"/>
              </a:rPr>
              <a:t>Organiser dans les territoires le parcours de santé des mineurs non accompagnés</a:t>
            </a:r>
          </a:p>
          <a:p>
            <a:pPr lvl="1">
              <a:buFont typeface="Wingdings" panose="05000000000000000000" pitchFamily="2" charset="2"/>
              <a:buChar char="ü"/>
            </a:pPr>
            <a:r>
              <a:rPr lang="fr-FR" b="0" i="0" u="none" strike="noStrike" baseline="0" dirty="0">
                <a:solidFill>
                  <a:srgbClr val="333333"/>
                </a:solidFill>
                <a:latin typeface="Calibri" panose="020F0502020204030204" pitchFamily="34" charset="0"/>
              </a:rPr>
              <a:t>Inscrire de manière explicite le dispositif des ACT pédiatriques dans une offre plus large et, communiquer auprès des services hospitaliers, sur les objectifs et contenus spécifiques des uns et des autres.</a:t>
            </a:r>
          </a:p>
          <a:p>
            <a:r>
              <a:rPr lang="fr-FR" sz="1800" b="1" i="0" u="none" strike="noStrike" baseline="0" dirty="0">
                <a:solidFill>
                  <a:srgbClr val="2282FF"/>
                </a:solidFill>
                <a:latin typeface="Calibri-Bold"/>
              </a:rPr>
              <a:t>Renforcer l’accompagnement de l’enfant dans les structures de la petite enfance et dans la scolarité</a:t>
            </a:r>
          </a:p>
          <a:p>
            <a:pPr lvl="1">
              <a:buFont typeface="Wingdings" panose="05000000000000000000" pitchFamily="2" charset="2"/>
              <a:buChar char="ü"/>
            </a:pPr>
            <a:r>
              <a:rPr lang="fr-FR" b="0" i="0" u="none" strike="noStrike" baseline="0" dirty="0">
                <a:solidFill>
                  <a:srgbClr val="333333"/>
                </a:solidFill>
                <a:latin typeface="Calibri" panose="020F0502020204030204" pitchFamily="34" charset="0"/>
              </a:rPr>
              <a:t>Application du droit, notamment de la Circulaire Santé/EN N°2003-135 du 8-9-2003 qui instaure des projets d’accueil individualisés. Le Projet d’Accueil Individualisé doit permettre à l’enfant de suivre son traitement ou de bénéficier d’un protocole d’urgence pendant le temps scolaire ou lors d’activités périscolaires, suivant les besoins de prise en charge médicale identifiés.</a:t>
            </a:r>
            <a:endParaRPr lang="fr-FR" dirty="0"/>
          </a:p>
        </p:txBody>
      </p:sp>
    </p:spTree>
    <p:extLst>
      <p:ext uri="{BB962C8B-B14F-4D97-AF65-F5344CB8AC3E}">
        <p14:creationId xmlns:p14="http://schemas.microsoft.com/office/powerpoint/2010/main" val="3425343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8213D6-256A-44F6-909E-363AD79ECBFB}"/>
              </a:ext>
            </a:extLst>
          </p:cNvPr>
          <p:cNvSpPr>
            <a:spLocks noGrp="1"/>
          </p:cNvSpPr>
          <p:nvPr>
            <p:ph type="title"/>
          </p:nvPr>
        </p:nvSpPr>
        <p:spPr/>
        <p:txBody>
          <a:bodyPr/>
          <a:lstStyle/>
          <a:p>
            <a:r>
              <a:rPr lang="fr-FR" b="1" dirty="0"/>
              <a:t>RAPPEL DU PLAIDOYER ENFANTS MALADES 2018/2019 </a:t>
            </a:r>
            <a:r>
              <a:rPr lang="fr-FR" dirty="0"/>
              <a:t>	</a:t>
            </a:r>
          </a:p>
        </p:txBody>
      </p:sp>
      <p:sp>
        <p:nvSpPr>
          <p:cNvPr id="3" name="Espace réservé du contenu 2">
            <a:extLst>
              <a:ext uri="{FF2B5EF4-FFF2-40B4-BE49-F238E27FC236}">
                <a16:creationId xmlns:a16="http://schemas.microsoft.com/office/drawing/2014/main" id="{CBE449C5-8D7F-4D45-BDBD-2A3C0BC01061}"/>
              </a:ext>
            </a:extLst>
          </p:cNvPr>
          <p:cNvSpPr>
            <a:spLocks noGrp="1"/>
          </p:cNvSpPr>
          <p:nvPr>
            <p:ph idx="1"/>
          </p:nvPr>
        </p:nvSpPr>
        <p:spPr>
          <a:xfrm>
            <a:off x="165270" y="1930400"/>
            <a:ext cx="9947994" cy="3880773"/>
          </a:xfrm>
        </p:spPr>
        <p:txBody>
          <a:bodyPr>
            <a:normAutofit/>
          </a:bodyPr>
          <a:lstStyle/>
          <a:p>
            <a:r>
              <a:rPr lang="fr-FR" sz="1800" b="1" i="0" u="none" strike="noStrike" baseline="0" dirty="0">
                <a:solidFill>
                  <a:srgbClr val="2282FF"/>
                </a:solidFill>
                <a:latin typeface="Calibri-Bold"/>
              </a:rPr>
              <a:t>Développer l’éducation thérapeutique de l’enfant</a:t>
            </a:r>
          </a:p>
          <a:p>
            <a:pPr lvl="1">
              <a:buFont typeface="Wingdings" panose="05000000000000000000" pitchFamily="2" charset="2"/>
              <a:buChar char="ü"/>
            </a:pPr>
            <a:r>
              <a:rPr lang="fr-FR" b="0" i="0" u="none" strike="noStrike" baseline="0" dirty="0">
                <a:solidFill>
                  <a:srgbClr val="333333"/>
                </a:solidFill>
                <a:latin typeface="Calibri" panose="020F0502020204030204" pitchFamily="34" charset="0"/>
              </a:rPr>
              <a:t>L’éducation thérapeutique de l’enfant atteint de maladie chronique se déroule tout au long de l’enfance et de l’adolescence, elle évolue en fonction de l’âge, de la maturité, du niveau scolaire et de l’autonomie. Elle doit permettre l’accès progressif à l’autonomie, accompagner l’évolution de la place des parents.</a:t>
            </a:r>
          </a:p>
          <a:p>
            <a:r>
              <a:rPr lang="fr-FR" sz="1800" b="1" i="0" u="none" strike="noStrike" baseline="0" dirty="0">
                <a:solidFill>
                  <a:srgbClr val="2282FF"/>
                </a:solidFill>
                <a:latin typeface="Calibri-Bold"/>
              </a:rPr>
              <a:t>Développer la formation continue croisée pour l’ensemble des acteurs intervenant dans le parcours de l’enfant</a:t>
            </a:r>
          </a:p>
          <a:p>
            <a:endParaRPr lang="fr-FR" sz="1800" b="1" i="0" u="none" strike="noStrike" baseline="0" dirty="0">
              <a:solidFill>
                <a:srgbClr val="2282FF"/>
              </a:solidFill>
              <a:latin typeface="Calibri-Bold"/>
            </a:endParaRPr>
          </a:p>
          <a:p>
            <a:r>
              <a:rPr lang="fr-FR" sz="1800" b="1" i="0" u="none" strike="noStrike" baseline="0" dirty="0">
                <a:solidFill>
                  <a:srgbClr val="2282FF"/>
                </a:solidFill>
                <a:latin typeface="Calibri-Bold"/>
              </a:rPr>
              <a:t>Accompagner la famille dans les étapes du deuil de l’enfant</a:t>
            </a:r>
          </a:p>
          <a:p>
            <a:endParaRPr lang="fr-FR" sz="1800" b="1" i="0" u="none" strike="noStrike" baseline="0" dirty="0">
              <a:solidFill>
                <a:srgbClr val="2282FF"/>
              </a:solidFill>
              <a:latin typeface="Calibri-Bold"/>
            </a:endParaRPr>
          </a:p>
          <a:p>
            <a:r>
              <a:rPr lang="fr-FR" sz="1800" b="1" i="0" u="none" strike="noStrike" baseline="0" dirty="0">
                <a:solidFill>
                  <a:srgbClr val="2282FF"/>
                </a:solidFill>
                <a:latin typeface="Calibri-Bold"/>
              </a:rPr>
              <a:t>Renforcer la démocratie en santé, en impliquant dès lors que c’est possible, la famille et l’entourage de l’enfant</a:t>
            </a:r>
            <a:endParaRPr lang="fr-FR" dirty="0"/>
          </a:p>
        </p:txBody>
      </p:sp>
    </p:spTree>
    <p:extLst>
      <p:ext uri="{BB962C8B-B14F-4D97-AF65-F5344CB8AC3E}">
        <p14:creationId xmlns:p14="http://schemas.microsoft.com/office/powerpoint/2010/main" val="40648014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F30306-DF5F-4E54-9982-238570CBB8E0}"/>
              </a:ext>
            </a:extLst>
          </p:cNvPr>
          <p:cNvSpPr>
            <a:spLocks noGrp="1"/>
          </p:cNvSpPr>
          <p:nvPr>
            <p:ph type="title"/>
          </p:nvPr>
        </p:nvSpPr>
        <p:spPr/>
        <p:txBody>
          <a:bodyPr/>
          <a:lstStyle/>
          <a:p>
            <a:r>
              <a:rPr lang="fr-FR" b="1" dirty="0"/>
              <a:t>Les candidatures et présences des enfants malades en ACT - Bilan 2020</a:t>
            </a:r>
          </a:p>
        </p:txBody>
      </p:sp>
      <p:graphicFrame>
        <p:nvGraphicFramePr>
          <p:cNvPr id="4" name="Espace réservé du contenu 3">
            <a:extLst>
              <a:ext uri="{FF2B5EF4-FFF2-40B4-BE49-F238E27FC236}">
                <a16:creationId xmlns:a16="http://schemas.microsoft.com/office/drawing/2014/main" id="{D3E85EF0-7D19-4CD9-BA11-5E338E21BC9E}"/>
              </a:ext>
            </a:extLst>
          </p:cNvPr>
          <p:cNvGraphicFramePr>
            <a:graphicFrameLocks noGrp="1"/>
          </p:cNvGraphicFramePr>
          <p:nvPr>
            <p:ph idx="1"/>
            <p:extLst>
              <p:ext uri="{D42A27DB-BD31-4B8C-83A1-F6EECF244321}">
                <p14:modId xmlns:p14="http://schemas.microsoft.com/office/powerpoint/2010/main" val="3081723592"/>
              </p:ext>
            </p:extLst>
          </p:nvPr>
        </p:nvGraphicFramePr>
        <p:xfrm>
          <a:off x="677335" y="2410691"/>
          <a:ext cx="8383540" cy="4045527"/>
        </p:xfrm>
        <a:graphic>
          <a:graphicData uri="http://schemas.openxmlformats.org/drawingml/2006/table">
            <a:tbl>
              <a:tblPr firstRow="1" firstCol="1" bandRow="1">
                <a:tableStyleId>{5C22544A-7EE6-4342-B048-85BDC9FD1C3A}</a:tableStyleId>
              </a:tblPr>
              <a:tblGrid>
                <a:gridCol w="1479552">
                  <a:extLst>
                    <a:ext uri="{9D8B030D-6E8A-4147-A177-3AD203B41FA5}">
                      <a16:colId xmlns:a16="http://schemas.microsoft.com/office/drawing/2014/main" val="4022209548"/>
                    </a:ext>
                  </a:extLst>
                </a:gridCol>
                <a:gridCol w="1461822">
                  <a:extLst>
                    <a:ext uri="{9D8B030D-6E8A-4147-A177-3AD203B41FA5}">
                      <a16:colId xmlns:a16="http://schemas.microsoft.com/office/drawing/2014/main" val="3327405557"/>
                    </a:ext>
                  </a:extLst>
                </a:gridCol>
                <a:gridCol w="1461822">
                  <a:extLst>
                    <a:ext uri="{9D8B030D-6E8A-4147-A177-3AD203B41FA5}">
                      <a16:colId xmlns:a16="http://schemas.microsoft.com/office/drawing/2014/main" val="1766216227"/>
                    </a:ext>
                  </a:extLst>
                </a:gridCol>
                <a:gridCol w="1257044">
                  <a:extLst>
                    <a:ext uri="{9D8B030D-6E8A-4147-A177-3AD203B41FA5}">
                      <a16:colId xmlns:a16="http://schemas.microsoft.com/office/drawing/2014/main" val="1920955287"/>
                    </a:ext>
                  </a:extLst>
                </a:gridCol>
                <a:gridCol w="1361650">
                  <a:extLst>
                    <a:ext uri="{9D8B030D-6E8A-4147-A177-3AD203B41FA5}">
                      <a16:colId xmlns:a16="http://schemas.microsoft.com/office/drawing/2014/main" val="309470637"/>
                    </a:ext>
                  </a:extLst>
                </a:gridCol>
                <a:gridCol w="1361650">
                  <a:extLst>
                    <a:ext uri="{9D8B030D-6E8A-4147-A177-3AD203B41FA5}">
                      <a16:colId xmlns:a16="http://schemas.microsoft.com/office/drawing/2014/main" val="3375064577"/>
                    </a:ext>
                  </a:extLst>
                </a:gridCol>
              </a:tblGrid>
              <a:tr h="333118">
                <a:tc gridSpan="2">
                  <a:txBody>
                    <a:bodyPr/>
                    <a:lstStyle/>
                    <a:p>
                      <a:pPr algn="ctr">
                        <a:lnSpc>
                          <a:spcPct val="107000"/>
                        </a:lnSpc>
                        <a:spcAft>
                          <a:spcPts val="800"/>
                        </a:spcAft>
                      </a:pPr>
                      <a:r>
                        <a:rPr lang="fr-FR" sz="1200">
                          <a:effectLst/>
                        </a:rPr>
                        <a:t> </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fr-FR"/>
                    </a:p>
                  </a:txBody>
                  <a:tcPr/>
                </a:tc>
                <a:tc>
                  <a:txBody>
                    <a:bodyPr/>
                    <a:lstStyle/>
                    <a:p>
                      <a:pPr algn="ctr">
                        <a:lnSpc>
                          <a:spcPct val="107000"/>
                        </a:lnSpc>
                        <a:spcAft>
                          <a:spcPts val="800"/>
                        </a:spcAft>
                      </a:pPr>
                      <a:r>
                        <a:rPr lang="fr-FR" sz="1100">
                          <a:effectLst/>
                        </a:rPr>
                        <a:t>Régions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IDF</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Outre-mer</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National</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35744925"/>
                  </a:ext>
                </a:extLst>
              </a:tr>
              <a:tr h="305357">
                <a:tc rowSpan="4">
                  <a:txBody>
                    <a:bodyPr/>
                    <a:lstStyle/>
                    <a:p>
                      <a:pPr algn="r">
                        <a:lnSpc>
                          <a:spcPct val="107000"/>
                        </a:lnSpc>
                        <a:spcAft>
                          <a:spcPts val="800"/>
                        </a:spcAft>
                      </a:pPr>
                      <a:r>
                        <a:rPr lang="fr-FR" sz="1100">
                          <a:effectLst/>
                        </a:rPr>
                        <a:t>Résidents présents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r">
                        <a:lnSpc>
                          <a:spcPct val="107000"/>
                        </a:lnSpc>
                        <a:spcAft>
                          <a:spcPts val="800"/>
                        </a:spcAft>
                      </a:pPr>
                      <a:r>
                        <a:rPr lang="fr-FR" sz="1100">
                          <a:effectLst/>
                        </a:rPr>
                        <a:t>Hommes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63,7% </a:t>
                      </a:r>
                      <a:r>
                        <a:rPr lang="fr-FR" sz="1000">
                          <a:effectLst/>
                        </a:rPr>
                        <a:t>±2,1</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46,1% ±</a:t>
                      </a:r>
                      <a:r>
                        <a:rPr lang="fr-FR" sz="1000">
                          <a:effectLst/>
                        </a:rPr>
                        <a:t>3,4</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43,8% </a:t>
                      </a:r>
                      <a:r>
                        <a:rPr lang="fr-FR" sz="1000">
                          <a:effectLst/>
                        </a:rPr>
                        <a:t>±7,0</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57,4% </a:t>
                      </a:r>
                      <a:r>
                        <a:rPr lang="fr-FR" sz="1000">
                          <a:effectLst/>
                        </a:rPr>
                        <a:t>±1,8</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29991492"/>
                  </a:ext>
                </a:extLst>
              </a:tr>
              <a:tr h="305357">
                <a:tc vMerge="1">
                  <a:txBody>
                    <a:bodyPr/>
                    <a:lstStyle/>
                    <a:p>
                      <a:endParaRPr lang="fr-FR"/>
                    </a:p>
                  </a:txBody>
                  <a:tcPr/>
                </a:tc>
                <a:tc>
                  <a:txBody>
                    <a:bodyPr/>
                    <a:lstStyle/>
                    <a:p>
                      <a:pPr algn="r">
                        <a:lnSpc>
                          <a:spcPct val="107000"/>
                        </a:lnSpc>
                        <a:spcAft>
                          <a:spcPts val="800"/>
                        </a:spcAft>
                      </a:pPr>
                      <a:r>
                        <a:rPr lang="fr-FR" sz="1100">
                          <a:effectLst/>
                        </a:rPr>
                        <a:t>Femmes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34,6% </a:t>
                      </a:r>
                      <a:r>
                        <a:rPr lang="fr-FR" sz="1000">
                          <a:effectLst/>
                        </a:rPr>
                        <a:t>±2,1</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47,5% ±</a:t>
                      </a:r>
                      <a:r>
                        <a:rPr lang="fr-FR" sz="1000">
                          <a:effectLst/>
                        </a:rPr>
                        <a:t>3,4</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47,9% </a:t>
                      </a:r>
                      <a:r>
                        <a:rPr lang="fr-FR" sz="1000">
                          <a:effectLst/>
                        </a:rPr>
                        <a:t>±7,1</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39,1% </a:t>
                      </a:r>
                      <a:r>
                        <a:rPr lang="fr-FR" sz="1000">
                          <a:effectLst/>
                        </a:rPr>
                        <a:t>±1,7</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14210885"/>
                  </a:ext>
                </a:extLst>
              </a:tr>
              <a:tr h="305357">
                <a:tc vMerge="1">
                  <a:txBody>
                    <a:bodyPr/>
                    <a:lstStyle/>
                    <a:p>
                      <a:endParaRPr lang="fr-FR"/>
                    </a:p>
                  </a:txBody>
                  <a:tcPr/>
                </a:tc>
                <a:tc>
                  <a:txBody>
                    <a:bodyPr/>
                    <a:lstStyle/>
                    <a:p>
                      <a:pPr algn="r">
                        <a:lnSpc>
                          <a:spcPct val="107000"/>
                        </a:lnSpc>
                        <a:spcAft>
                          <a:spcPts val="800"/>
                        </a:spcAft>
                      </a:pPr>
                      <a:r>
                        <a:rPr lang="fr-FR" sz="1100">
                          <a:effectLst/>
                        </a:rPr>
                        <a:t>Transgenres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0,1%</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0,6%</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0,2%</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79321397"/>
                  </a:ext>
                </a:extLst>
              </a:tr>
              <a:tr h="305357">
                <a:tc vMerge="1">
                  <a:txBody>
                    <a:bodyPr/>
                    <a:lstStyle/>
                    <a:p>
                      <a:endParaRPr lang="fr-FR"/>
                    </a:p>
                  </a:txBody>
                  <a:tcPr/>
                </a:tc>
                <a:tc>
                  <a:txBody>
                    <a:bodyPr/>
                    <a:lstStyle/>
                    <a:p>
                      <a:pPr algn="r">
                        <a:lnSpc>
                          <a:spcPct val="107000"/>
                        </a:lnSpc>
                        <a:spcAft>
                          <a:spcPts val="800"/>
                        </a:spcAft>
                      </a:pPr>
                      <a:r>
                        <a:rPr lang="fr-FR" sz="1100">
                          <a:effectLst/>
                        </a:rPr>
                        <a:t>Mineurs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1,7% ±</a:t>
                      </a:r>
                      <a:r>
                        <a:rPr lang="fr-FR" sz="1000">
                          <a:effectLst/>
                        </a:rPr>
                        <a:t>0,6</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5,9% ±</a:t>
                      </a:r>
                      <a:r>
                        <a:rPr lang="fr-FR" sz="1000">
                          <a:effectLst/>
                        </a:rPr>
                        <a:t>1,6</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8,3% </a:t>
                      </a:r>
                      <a:r>
                        <a:rPr lang="fr-FR" sz="1000">
                          <a:effectLst/>
                        </a:rPr>
                        <a:t>±3,9</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3,3% ±</a:t>
                      </a:r>
                      <a:r>
                        <a:rPr lang="fr-FR" sz="1000">
                          <a:effectLst/>
                        </a:rPr>
                        <a:t>0,6</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34786905"/>
                  </a:ext>
                </a:extLst>
              </a:tr>
              <a:tr h="305357">
                <a:tc rowSpan="4">
                  <a:txBody>
                    <a:bodyPr/>
                    <a:lstStyle/>
                    <a:p>
                      <a:pPr algn="r">
                        <a:lnSpc>
                          <a:spcPct val="107000"/>
                        </a:lnSpc>
                        <a:spcAft>
                          <a:spcPts val="800"/>
                        </a:spcAft>
                      </a:pPr>
                      <a:r>
                        <a:rPr lang="fr-FR" sz="1100">
                          <a:effectLst/>
                        </a:rPr>
                        <a:t>Candidatures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r">
                        <a:lnSpc>
                          <a:spcPct val="107000"/>
                        </a:lnSpc>
                        <a:spcAft>
                          <a:spcPts val="800"/>
                        </a:spcAft>
                      </a:pPr>
                      <a:r>
                        <a:rPr lang="fr-FR" sz="1100">
                          <a:effectLst/>
                        </a:rPr>
                        <a:t>Hommes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66,3% ±</a:t>
                      </a:r>
                      <a:r>
                        <a:rPr lang="fr-FR" sz="1000">
                          <a:effectLst/>
                        </a:rPr>
                        <a:t>1,5</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54,4% ±</a:t>
                      </a:r>
                      <a:r>
                        <a:rPr lang="fr-FR" sz="1000">
                          <a:effectLst/>
                        </a:rPr>
                        <a:t>1,1</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56,3% </a:t>
                      </a:r>
                      <a:r>
                        <a:rPr lang="fr-FR" sz="1000">
                          <a:effectLst/>
                        </a:rPr>
                        <a:t>±7,2</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58,3% ±</a:t>
                      </a:r>
                      <a:r>
                        <a:rPr lang="fr-FR" sz="1000">
                          <a:effectLst/>
                        </a:rPr>
                        <a:t>0,9</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2783595"/>
                  </a:ext>
                </a:extLst>
              </a:tr>
              <a:tr h="305357">
                <a:tc vMerge="1">
                  <a:txBody>
                    <a:bodyPr/>
                    <a:lstStyle/>
                    <a:p>
                      <a:endParaRPr lang="fr-FR"/>
                    </a:p>
                  </a:txBody>
                  <a:tcPr/>
                </a:tc>
                <a:tc>
                  <a:txBody>
                    <a:bodyPr/>
                    <a:lstStyle/>
                    <a:p>
                      <a:pPr algn="r">
                        <a:lnSpc>
                          <a:spcPct val="107000"/>
                        </a:lnSpc>
                        <a:spcAft>
                          <a:spcPts val="800"/>
                        </a:spcAft>
                      </a:pPr>
                      <a:r>
                        <a:rPr lang="fr-FR" sz="1100">
                          <a:effectLst/>
                        </a:rPr>
                        <a:t>Femmes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31,9% ±1</a:t>
                      </a:r>
                      <a:r>
                        <a:rPr lang="fr-FR" sz="1000">
                          <a:effectLst/>
                        </a:rPr>
                        <a:t>,5</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44,3% </a:t>
                      </a:r>
                      <a:r>
                        <a:rPr lang="fr-FR" sz="1000">
                          <a:effectLst/>
                        </a:rPr>
                        <a:t>±1,1</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37,2% </a:t>
                      </a:r>
                      <a:r>
                        <a:rPr lang="fr-FR" sz="1000">
                          <a:effectLst/>
                        </a:rPr>
                        <a:t>±7,0</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40,2% ±0</a:t>
                      </a:r>
                      <a:r>
                        <a:rPr lang="fr-FR" sz="1000">
                          <a:effectLst/>
                        </a:rPr>
                        <a:t>,9</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18329460"/>
                  </a:ext>
                </a:extLst>
              </a:tr>
              <a:tr h="305357">
                <a:tc vMerge="1">
                  <a:txBody>
                    <a:bodyPr/>
                    <a:lstStyle/>
                    <a:p>
                      <a:endParaRPr lang="fr-FR"/>
                    </a:p>
                  </a:txBody>
                  <a:tcPr/>
                </a:tc>
                <a:tc>
                  <a:txBody>
                    <a:bodyPr/>
                    <a:lstStyle/>
                    <a:p>
                      <a:pPr algn="r">
                        <a:lnSpc>
                          <a:spcPct val="107000"/>
                        </a:lnSpc>
                        <a:spcAft>
                          <a:spcPts val="800"/>
                        </a:spcAft>
                      </a:pPr>
                      <a:r>
                        <a:rPr lang="fr-FR" sz="1100">
                          <a:effectLst/>
                        </a:rPr>
                        <a:t>Transgenres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0,1%</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0,7% </a:t>
                      </a:r>
                      <a:r>
                        <a:rPr lang="fr-FR" sz="1000">
                          <a:effectLst/>
                        </a:rPr>
                        <a:t>±0,2</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0,5%</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0,5% </a:t>
                      </a:r>
                      <a:r>
                        <a:rPr lang="fr-FR" sz="1000">
                          <a:effectLst/>
                        </a:rPr>
                        <a:t>±0,1</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656134988"/>
                  </a:ext>
                </a:extLst>
              </a:tr>
              <a:tr h="305357">
                <a:tc vMerge="1">
                  <a:txBody>
                    <a:bodyPr/>
                    <a:lstStyle/>
                    <a:p>
                      <a:endParaRPr lang="fr-FR"/>
                    </a:p>
                  </a:txBody>
                  <a:tcPr/>
                </a:tc>
                <a:tc>
                  <a:txBody>
                    <a:bodyPr/>
                    <a:lstStyle/>
                    <a:p>
                      <a:pPr algn="r">
                        <a:lnSpc>
                          <a:spcPct val="107000"/>
                        </a:lnSpc>
                        <a:spcAft>
                          <a:spcPts val="800"/>
                        </a:spcAft>
                      </a:pPr>
                      <a:r>
                        <a:rPr lang="fr-FR" sz="1100">
                          <a:effectLst/>
                        </a:rPr>
                        <a:t>Mineurs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1,7% ±</a:t>
                      </a:r>
                      <a:r>
                        <a:rPr lang="fr-FR" sz="1000">
                          <a:effectLst/>
                        </a:rPr>
                        <a:t>0,4</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0,6% </a:t>
                      </a:r>
                      <a:r>
                        <a:rPr lang="fr-FR" sz="1000">
                          <a:effectLst/>
                        </a:rPr>
                        <a:t>±0,2</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6,0 </a:t>
                      </a:r>
                      <a:r>
                        <a:rPr lang="fr-FR" sz="1000">
                          <a:effectLst/>
                        </a:rPr>
                        <a:t>±3,4</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1,0% ±</a:t>
                      </a:r>
                      <a:r>
                        <a:rPr lang="fr-FR" sz="1000">
                          <a:effectLst/>
                        </a:rPr>
                        <a:t>0,2</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99537331"/>
                  </a:ext>
                </a:extLst>
              </a:tr>
              <a:tr h="305357">
                <a:tc rowSpan="4">
                  <a:txBody>
                    <a:bodyPr/>
                    <a:lstStyle/>
                    <a:p>
                      <a:pPr algn="r">
                        <a:lnSpc>
                          <a:spcPct val="107000"/>
                        </a:lnSpc>
                        <a:spcAft>
                          <a:spcPts val="800"/>
                        </a:spcAft>
                      </a:pPr>
                      <a:r>
                        <a:rPr lang="fr-FR" sz="1100">
                          <a:effectLst/>
                        </a:rPr>
                        <a:t>Candidatures avec accompagnants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r">
                        <a:lnSpc>
                          <a:spcPct val="107000"/>
                        </a:lnSpc>
                        <a:spcAft>
                          <a:spcPts val="800"/>
                        </a:spcAft>
                      </a:pPr>
                      <a:r>
                        <a:rPr lang="fr-FR" sz="1100">
                          <a:effectLst/>
                        </a:rPr>
                        <a:t>Hommes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41,7% </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18,7%</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 </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28,4% </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72668341"/>
                  </a:ext>
                </a:extLst>
              </a:tr>
              <a:tr h="305357">
                <a:tc vMerge="1">
                  <a:txBody>
                    <a:bodyPr/>
                    <a:lstStyle/>
                    <a:p>
                      <a:endParaRPr lang="fr-FR"/>
                    </a:p>
                  </a:txBody>
                  <a:tcPr/>
                </a:tc>
                <a:tc>
                  <a:txBody>
                    <a:bodyPr/>
                    <a:lstStyle/>
                    <a:p>
                      <a:pPr algn="r">
                        <a:lnSpc>
                          <a:spcPct val="107000"/>
                        </a:lnSpc>
                        <a:spcAft>
                          <a:spcPts val="800"/>
                        </a:spcAft>
                      </a:pPr>
                      <a:r>
                        <a:rPr lang="fr-FR" sz="1100">
                          <a:effectLst/>
                        </a:rPr>
                        <a:t>Femmes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44,3%</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63,4%</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 </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55,7%</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95983524"/>
                  </a:ext>
                </a:extLst>
              </a:tr>
              <a:tr h="305357">
                <a:tc vMerge="1">
                  <a:txBody>
                    <a:bodyPr/>
                    <a:lstStyle/>
                    <a:p>
                      <a:endParaRPr lang="fr-FR"/>
                    </a:p>
                  </a:txBody>
                  <a:tcPr/>
                </a:tc>
                <a:tc>
                  <a:txBody>
                    <a:bodyPr/>
                    <a:lstStyle/>
                    <a:p>
                      <a:pPr algn="r">
                        <a:lnSpc>
                          <a:spcPct val="107000"/>
                        </a:lnSpc>
                        <a:spcAft>
                          <a:spcPts val="800"/>
                        </a:spcAft>
                      </a:pPr>
                      <a:r>
                        <a:rPr lang="fr-FR" sz="1100" dirty="0">
                          <a:effectLst/>
                        </a:rPr>
                        <a:t>Transgenres</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9,7%</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 </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5,1%</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2296774"/>
                  </a:ext>
                </a:extLst>
              </a:tr>
              <a:tr h="353482">
                <a:tc vMerge="1">
                  <a:txBody>
                    <a:bodyPr/>
                    <a:lstStyle/>
                    <a:p>
                      <a:endParaRPr lang="fr-FR"/>
                    </a:p>
                  </a:txBody>
                  <a:tcPr/>
                </a:tc>
                <a:tc>
                  <a:txBody>
                    <a:bodyPr/>
                    <a:lstStyle/>
                    <a:p>
                      <a:pPr algn="r">
                        <a:lnSpc>
                          <a:spcPct val="107000"/>
                        </a:lnSpc>
                        <a:spcAft>
                          <a:spcPts val="800"/>
                        </a:spcAft>
                      </a:pPr>
                      <a:r>
                        <a:rPr lang="fr-FR" sz="1100">
                          <a:effectLst/>
                        </a:rPr>
                        <a:t>Mineurs</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fr-FR" sz="1100">
                          <a:effectLst/>
                        </a:rPr>
                        <a:t>14%</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8,1%</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a:effectLst/>
                        </a:rPr>
                        <a:t> </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fr-FR" sz="1100" dirty="0">
                          <a:effectLst/>
                        </a:rPr>
                        <a:t>10,9%</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609926"/>
                  </a:ext>
                </a:extLst>
              </a:tr>
            </a:tbl>
          </a:graphicData>
        </a:graphic>
      </p:graphicFrame>
      <mc:AlternateContent xmlns:mc="http://schemas.openxmlformats.org/markup-compatibility/2006" xmlns:p14="http://schemas.microsoft.com/office/powerpoint/2010/main">
        <mc:Choice Requires="p14">
          <p:contentPart p14:bwMode="auto" r:id="rId2">
            <p14:nvContentPartPr>
              <p14:cNvPr id="27" name="Encre 26">
                <a:extLst>
                  <a:ext uri="{FF2B5EF4-FFF2-40B4-BE49-F238E27FC236}">
                    <a16:creationId xmlns:a16="http://schemas.microsoft.com/office/drawing/2014/main" id="{F61CC97C-1ACD-4789-BAC2-945099E5E8B8}"/>
                  </a:ext>
                </a:extLst>
              </p14:cNvPr>
              <p14:cNvContentPartPr/>
              <p14:nvPr/>
            </p14:nvContentPartPr>
            <p14:xfrm>
              <a:off x="7838925" y="3779490"/>
              <a:ext cx="1237680" cy="50040"/>
            </p14:xfrm>
          </p:contentPart>
        </mc:Choice>
        <mc:Fallback xmlns="">
          <p:pic>
            <p:nvPicPr>
              <p:cNvPr id="27" name="Encre 26">
                <a:extLst>
                  <a:ext uri="{FF2B5EF4-FFF2-40B4-BE49-F238E27FC236}">
                    <a16:creationId xmlns:a16="http://schemas.microsoft.com/office/drawing/2014/main" id="{F61CC97C-1ACD-4789-BAC2-945099E5E8B8}"/>
                  </a:ext>
                </a:extLst>
              </p:cNvPr>
              <p:cNvPicPr/>
              <p:nvPr/>
            </p:nvPicPr>
            <p:blipFill>
              <a:blip r:embed="rId3"/>
              <a:stretch>
                <a:fillRect/>
              </a:stretch>
            </p:blipFill>
            <p:spPr>
              <a:xfrm>
                <a:off x="7766925" y="3635850"/>
                <a:ext cx="1381320" cy="33768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29" name="Encre 28">
                <a:extLst>
                  <a:ext uri="{FF2B5EF4-FFF2-40B4-BE49-F238E27FC236}">
                    <a16:creationId xmlns:a16="http://schemas.microsoft.com/office/drawing/2014/main" id="{45E9B566-2B13-4609-9343-AB6F95C1DBD7}"/>
                  </a:ext>
                </a:extLst>
              </p14:cNvPr>
              <p14:cNvContentPartPr/>
              <p14:nvPr/>
            </p14:nvContentPartPr>
            <p14:xfrm>
              <a:off x="7886445" y="4990890"/>
              <a:ext cx="1080720" cy="124920"/>
            </p14:xfrm>
          </p:contentPart>
        </mc:Choice>
        <mc:Fallback xmlns="">
          <p:pic>
            <p:nvPicPr>
              <p:cNvPr id="29" name="Encre 28">
                <a:extLst>
                  <a:ext uri="{FF2B5EF4-FFF2-40B4-BE49-F238E27FC236}">
                    <a16:creationId xmlns:a16="http://schemas.microsoft.com/office/drawing/2014/main" id="{45E9B566-2B13-4609-9343-AB6F95C1DBD7}"/>
                  </a:ext>
                </a:extLst>
              </p:cNvPr>
              <p:cNvPicPr/>
              <p:nvPr/>
            </p:nvPicPr>
            <p:blipFill>
              <a:blip r:embed="rId5"/>
              <a:stretch>
                <a:fillRect/>
              </a:stretch>
            </p:blipFill>
            <p:spPr>
              <a:xfrm>
                <a:off x="7814445" y="4846890"/>
                <a:ext cx="1224360" cy="412560"/>
              </a:xfrm>
              <a:prstGeom prst="rect">
                <a:avLst/>
              </a:prstGeom>
            </p:spPr>
          </p:pic>
        </mc:Fallback>
      </mc:AlternateContent>
    </p:spTree>
    <p:extLst>
      <p:ext uri="{BB962C8B-B14F-4D97-AF65-F5344CB8AC3E}">
        <p14:creationId xmlns:p14="http://schemas.microsoft.com/office/powerpoint/2010/main" val="40562982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A58345-DEB6-4DB1-8F4B-736DF4CE80AC}"/>
              </a:ext>
            </a:extLst>
          </p:cNvPr>
          <p:cNvSpPr>
            <a:spLocks noGrp="1"/>
          </p:cNvSpPr>
          <p:nvPr>
            <p:ph type="title"/>
          </p:nvPr>
        </p:nvSpPr>
        <p:spPr/>
        <p:txBody>
          <a:bodyPr/>
          <a:lstStyle/>
          <a:p>
            <a:r>
              <a:rPr lang="fr-FR" b="1" dirty="0"/>
              <a:t>Pyramides des âges – Bilan ACT 2020 </a:t>
            </a:r>
          </a:p>
        </p:txBody>
      </p:sp>
      <p:pic>
        <p:nvPicPr>
          <p:cNvPr id="4" name="Espace réservé du contenu 3">
            <a:extLst>
              <a:ext uri="{FF2B5EF4-FFF2-40B4-BE49-F238E27FC236}">
                <a16:creationId xmlns:a16="http://schemas.microsoft.com/office/drawing/2014/main" id="{98A202E9-4EF2-4F94-BEC4-76A5DB1AB138}"/>
              </a:ext>
            </a:extLst>
          </p:cNvPr>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803564" y="1270000"/>
            <a:ext cx="8201890" cy="5412508"/>
          </a:xfrm>
          <a:prstGeom prst="rect">
            <a:avLst/>
          </a:prstGeom>
          <a:noFill/>
          <a:ln>
            <a:noFill/>
          </a:ln>
        </p:spPr>
      </p:pic>
    </p:spTree>
    <p:extLst>
      <p:ext uri="{BB962C8B-B14F-4D97-AF65-F5344CB8AC3E}">
        <p14:creationId xmlns:p14="http://schemas.microsoft.com/office/powerpoint/2010/main" val="26819086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2C2630-DF63-4CB0-A74A-D34620666C73}"/>
              </a:ext>
            </a:extLst>
          </p:cNvPr>
          <p:cNvSpPr>
            <a:spLocks noGrp="1"/>
          </p:cNvSpPr>
          <p:nvPr>
            <p:ph type="title"/>
          </p:nvPr>
        </p:nvSpPr>
        <p:spPr/>
        <p:txBody>
          <a:bodyPr/>
          <a:lstStyle/>
          <a:p>
            <a:r>
              <a:rPr lang="fr-FR" b="1" dirty="0"/>
              <a:t>Mineurs étrangers – situations administratives – extrait Bilan 2020 </a:t>
            </a:r>
          </a:p>
        </p:txBody>
      </p:sp>
      <p:pic>
        <p:nvPicPr>
          <p:cNvPr id="36" name="Image 35">
            <a:extLst>
              <a:ext uri="{FF2B5EF4-FFF2-40B4-BE49-F238E27FC236}">
                <a16:creationId xmlns:a16="http://schemas.microsoft.com/office/drawing/2014/main" id="{4DBE3C54-1041-45AA-93AB-75B3531CF9D7}"/>
              </a:ext>
            </a:extLst>
          </p:cNvPr>
          <p:cNvPicPr>
            <a:picLocks noChangeAspect="1"/>
          </p:cNvPicPr>
          <p:nvPr/>
        </p:nvPicPr>
        <p:blipFill>
          <a:blip r:embed="rId2"/>
          <a:stretch>
            <a:fillRect/>
          </a:stretch>
        </p:blipFill>
        <p:spPr>
          <a:xfrm>
            <a:off x="988291" y="4488872"/>
            <a:ext cx="8407957" cy="991919"/>
          </a:xfrm>
          <a:prstGeom prst="rect">
            <a:avLst/>
          </a:prstGeom>
        </p:spPr>
      </p:pic>
      <p:pic>
        <p:nvPicPr>
          <p:cNvPr id="6" name="Espace réservé du contenu 5">
            <a:extLst>
              <a:ext uri="{FF2B5EF4-FFF2-40B4-BE49-F238E27FC236}">
                <a16:creationId xmlns:a16="http://schemas.microsoft.com/office/drawing/2014/main" id="{E9DF5EC0-F338-437B-8613-25BF100B103B}"/>
              </a:ext>
            </a:extLst>
          </p:cNvPr>
          <p:cNvPicPr>
            <a:picLocks noGrp="1" noChangeAspect="1"/>
          </p:cNvPicPr>
          <p:nvPr>
            <p:ph idx="1"/>
          </p:nvPr>
        </p:nvPicPr>
        <p:blipFill>
          <a:blip r:embed="rId3"/>
          <a:stretch>
            <a:fillRect/>
          </a:stretch>
        </p:blipFill>
        <p:spPr>
          <a:xfrm>
            <a:off x="677862" y="2264284"/>
            <a:ext cx="9127035" cy="1445867"/>
          </a:xfrm>
        </p:spPr>
      </p:pic>
    </p:spTree>
    <p:extLst>
      <p:ext uri="{BB962C8B-B14F-4D97-AF65-F5344CB8AC3E}">
        <p14:creationId xmlns:p14="http://schemas.microsoft.com/office/powerpoint/2010/main" val="41862230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349440-BCCE-40F7-A328-F0B3EB2A52BA}"/>
              </a:ext>
            </a:extLst>
          </p:cNvPr>
          <p:cNvSpPr>
            <a:spLocks noGrp="1"/>
          </p:cNvSpPr>
          <p:nvPr>
            <p:ph type="title"/>
          </p:nvPr>
        </p:nvSpPr>
        <p:spPr>
          <a:xfrm>
            <a:off x="667809" y="85725"/>
            <a:ext cx="8596668" cy="1320800"/>
          </a:xfrm>
        </p:spPr>
        <p:txBody>
          <a:bodyPr/>
          <a:lstStyle/>
          <a:p>
            <a:r>
              <a:rPr lang="fr-FR" b="1" dirty="0"/>
              <a:t>Les pathologies des mineurs  </a:t>
            </a:r>
          </a:p>
        </p:txBody>
      </p:sp>
      <mc:AlternateContent xmlns:mc="http://schemas.openxmlformats.org/markup-compatibility/2006" xmlns:p14="http://schemas.microsoft.com/office/powerpoint/2010/main" xmlns:aink="http://schemas.microsoft.com/office/drawing/2016/ink">
        <mc:Choice Requires="p14 aink">
          <p:contentPart p14:bwMode="auto" r:id="rId2">
            <p14:nvContentPartPr>
              <p14:cNvPr id="6" name="Encre 5">
                <a:extLst>
                  <a:ext uri="{FF2B5EF4-FFF2-40B4-BE49-F238E27FC236}">
                    <a16:creationId xmlns:a16="http://schemas.microsoft.com/office/drawing/2014/main" id="{2EFD5425-239D-4843-820D-C2B5137E2249}"/>
                  </a:ext>
                </a:extLst>
              </p14:cNvPr>
              <p14:cNvContentPartPr/>
              <p14:nvPr/>
            </p14:nvContentPartPr>
            <p14:xfrm>
              <a:off x="1304565" y="971130"/>
              <a:ext cx="360" cy="360"/>
            </p14:xfrm>
          </p:contentPart>
        </mc:Choice>
        <mc:Fallback xmlns="">
          <p:pic>
            <p:nvPicPr>
              <p:cNvPr id="6" name="Encre 5">
                <a:extLst>
                  <a:ext uri="{FF2B5EF4-FFF2-40B4-BE49-F238E27FC236}">
                    <a16:creationId xmlns:a16="http://schemas.microsoft.com/office/drawing/2014/main" id="{2EFD5425-239D-4843-820D-C2B5137E2249}"/>
                  </a:ext>
                </a:extLst>
              </p:cNvPr>
              <p:cNvPicPr/>
              <p:nvPr/>
            </p:nvPicPr>
            <p:blipFill>
              <a:blip r:embed="rId4"/>
              <a:stretch>
                <a:fillRect/>
              </a:stretch>
            </p:blipFill>
            <p:spPr>
              <a:xfrm>
                <a:off x="1286925" y="863130"/>
                <a:ext cx="36000" cy="216000"/>
              </a:xfrm>
              <a:prstGeom prst="rect">
                <a:avLst/>
              </a:prstGeom>
            </p:spPr>
          </p:pic>
        </mc:Fallback>
      </mc:AlternateContent>
      <p:grpSp>
        <p:nvGrpSpPr>
          <p:cNvPr id="10" name="Groupe 9">
            <a:extLst>
              <a:ext uri="{FF2B5EF4-FFF2-40B4-BE49-F238E27FC236}">
                <a16:creationId xmlns:a16="http://schemas.microsoft.com/office/drawing/2014/main" id="{5CE44394-EF45-4A51-8F94-62CF67C35E31}"/>
              </a:ext>
            </a:extLst>
          </p:cNvPr>
          <p:cNvGrpSpPr/>
          <p:nvPr/>
        </p:nvGrpSpPr>
        <p:grpSpPr>
          <a:xfrm>
            <a:off x="1190085" y="1009290"/>
            <a:ext cx="360" cy="360"/>
            <a:chOff x="1190085" y="1009290"/>
            <a:chExt cx="360" cy="360"/>
          </a:xfrm>
        </p:grpSpPr>
        <mc:AlternateContent xmlns:mc="http://schemas.openxmlformats.org/markup-compatibility/2006" xmlns:p14="http://schemas.microsoft.com/office/powerpoint/2010/main" xmlns:aink="http://schemas.microsoft.com/office/drawing/2016/ink">
          <mc:Choice Requires="p14 aink">
            <p:contentPart p14:bwMode="auto" r:id="rId5">
              <p14:nvContentPartPr>
                <p14:cNvPr id="7" name="Encre 6">
                  <a:extLst>
                    <a:ext uri="{FF2B5EF4-FFF2-40B4-BE49-F238E27FC236}">
                      <a16:creationId xmlns:a16="http://schemas.microsoft.com/office/drawing/2014/main" id="{7681DE52-3CF5-4467-AFDA-82CCA0B25F69}"/>
                    </a:ext>
                  </a:extLst>
                </p14:cNvPr>
                <p14:cNvContentPartPr/>
                <p14:nvPr/>
              </p14:nvContentPartPr>
              <p14:xfrm>
                <a:off x="1190085" y="1009290"/>
                <a:ext cx="360" cy="360"/>
              </p14:xfrm>
            </p:contentPart>
          </mc:Choice>
          <mc:Fallback xmlns="">
            <p:pic>
              <p:nvPicPr>
                <p:cNvPr id="7" name="Encre 6">
                  <a:extLst>
                    <a:ext uri="{FF2B5EF4-FFF2-40B4-BE49-F238E27FC236}">
                      <a16:creationId xmlns:a16="http://schemas.microsoft.com/office/drawing/2014/main" id="{7681DE52-3CF5-4467-AFDA-82CCA0B25F69}"/>
                    </a:ext>
                  </a:extLst>
                </p:cNvPr>
                <p:cNvPicPr/>
                <p:nvPr/>
              </p:nvPicPr>
              <p:blipFill>
                <a:blip r:embed="rId6"/>
                <a:stretch>
                  <a:fillRect/>
                </a:stretch>
              </p:blipFill>
              <p:spPr>
                <a:xfrm>
                  <a:off x="1172445" y="901650"/>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7">
              <p14:nvContentPartPr>
                <p14:cNvPr id="8" name="Encre 7">
                  <a:extLst>
                    <a:ext uri="{FF2B5EF4-FFF2-40B4-BE49-F238E27FC236}">
                      <a16:creationId xmlns:a16="http://schemas.microsoft.com/office/drawing/2014/main" id="{5A039CD0-4EA0-436F-8BEE-F263A2B93EE7}"/>
                    </a:ext>
                  </a:extLst>
                </p14:cNvPr>
                <p14:cNvContentPartPr/>
                <p14:nvPr/>
              </p14:nvContentPartPr>
              <p14:xfrm>
                <a:off x="1190085" y="1009290"/>
                <a:ext cx="360" cy="360"/>
              </p14:xfrm>
            </p:contentPart>
          </mc:Choice>
          <mc:Fallback xmlns="">
            <p:pic>
              <p:nvPicPr>
                <p:cNvPr id="8" name="Encre 7">
                  <a:extLst>
                    <a:ext uri="{FF2B5EF4-FFF2-40B4-BE49-F238E27FC236}">
                      <a16:creationId xmlns:a16="http://schemas.microsoft.com/office/drawing/2014/main" id="{5A039CD0-4EA0-436F-8BEE-F263A2B93EE7}"/>
                    </a:ext>
                  </a:extLst>
                </p:cNvPr>
                <p:cNvPicPr/>
                <p:nvPr/>
              </p:nvPicPr>
              <p:blipFill>
                <a:blip r:embed="rId6"/>
                <a:stretch>
                  <a:fillRect/>
                </a:stretch>
              </p:blipFill>
              <p:spPr>
                <a:xfrm>
                  <a:off x="1172445" y="901650"/>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8">
              <p14:nvContentPartPr>
                <p14:cNvPr id="9" name="Encre 8">
                  <a:extLst>
                    <a:ext uri="{FF2B5EF4-FFF2-40B4-BE49-F238E27FC236}">
                      <a16:creationId xmlns:a16="http://schemas.microsoft.com/office/drawing/2014/main" id="{B636CB5C-2DEA-41EF-A176-7A083A5745E9}"/>
                    </a:ext>
                  </a:extLst>
                </p14:cNvPr>
                <p14:cNvContentPartPr/>
                <p14:nvPr/>
              </p14:nvContentPartPr>
              <p14:xfrm>
                <a:off x="1190085" y="1009290"/>
                <a:ext cx="360" cy="360"/>
              </p14:xfrm>
            </p:contentPart>
          </mc:Choice>
          <mc:Fallback xmlns="">
            <p:pic>
              <p:nvPicPr>
                <p:cNvPr id="9" name="Encre 8">
                  <a:extLst>
                    <a:ext uri="{FF2B5EF4-FFF2-40B4-BE49-F238E27FC236}">
                      <a16:creationId xmlns:a16="http://schemas.microsoft.com/office/drawing/2014/main" id="{B636CB5C-2DEA-41EF-A176-7A083A5745E9}"/>
                    </a:ext>
                  </a:extLst>
                </p:cNvPr>
                <p:cNvPicPr/>
                <p:nvPr/>
              </p:nvPicPr>
              <p:blipFill>
                <a:blip r:embed="rId6"/>
                <a:stretch>
                  <a:fillRect/>
                </a:stretch>
              </p:blipFill>
              <p:spPr>
                <a:xfrm>
                  <a:off x="1172445" y="901650"/>
                  <a:ext cx="36000" cy="216000"/>
                </a:xfrm>
                <a:prstGeom prst="rect">
                  <a:avLst/>
                </a:prstGeom>
              </p:spPr>
            </p:pic>
          </mc:Fallback>
        </mc:AlternateContent>
      </p:grpSp>
      <p:pic>
        <p:nvPicPr>
          <p:cNvPr id="11" name="Espace réservé du contenu 10">
            <a:extLst>
              <a:ext uri="{FF2B5EF4-FFF2-40B4-BE49-F238E27FC236}">
                <a16:creationId xmlns:a16="http://schemas.microsoft.com/office/drawing/2014/main" id="{8EA2DC05-5E1A-47EF-BBBF-0CD644112BCA}"/>
              </a:ext>
            </a:extLst>
          </p:cNvPr>
          <p:cNvPicPr>
            <a:picLocks noGrp="1" noChangeAspect="1"/>
          </p:cNvPicPr>
          <p:nvPr>
            <p:ph idx="1"/>
          </p:nvPr>
        </p:nvPicPr>
        <p:blipFill>
          <a:blip r:embed="rId9"/>
          <a:stretch>
            <a:fillRect/>
          </a:stretch>
        </p:blipFill>
        <p:spPr>
          <a:xfrm>
            <a:off x="1827201" y="655856"/>
            <a:ext cx="5769789" cy="6265789"/>
          </a:xfrm>
          <a:prstGeom prst="rect">
            <a:avLst/>
          </a:prstGeom>
        </p:spPr>
      </p:pic>
    </p:spTree>
    <p:extLst>
      <p:ext uri="{BB962C8B-B14F-4D97-AF65-F5344CB8AC3E}">
        <p14:creationId xmlns:p14="http://schemas.microsoft.com/office/powerpoint/2010/main" val="20162647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18A0F3-F904-4156-A87C-8F67BAE4BD4C}"/>
              </a:ext>
            </a:extLst>
          </p:cNvPr>
          <p:cNvSpPr>
            <a:spLocks noGrp="1"/>
          </p:cNvSpPr>
          <p:nvPr>
            <p:ph type="title"/>
          </p:nvPr>
        </p:nvSpPr>
        <p:spPr/>
        <p:txBody>
          <a:bodyPr/>
          <a:lstStyle/>
          <a:p>
            <a:r>
              <a:rPr lang="fr-FR" b="1" dirty="0"/>
              <a:t>Les pathologies des mineurs dans la file active (extrait du Bilan ACT 2020)</a:t>
            </a:r>
          </a:p>
        </p:txBody>
      </p:sp>
      <p:sp>
        <p:nvSpPr>
          <p:cNvPr id="3" name="Espace réservé du contenu 2">
            <a:extLst>
              <a:ext uri="{FF2B5EF4-FFF2-40B4-BE49-F238E27FC236}">
                <a16:creationId xmlns:a16="http://schemas.microsoft.com/office/drawing/2014/main" id="{6E8177CC-3C4D-4F96-BE6F-CAEA9A9C17BC}"/>
              </a:ext>
            </a:extLst>
          </p:cNvPr>
          <p:cNvSpPr>
            <a:spLocks noGrp="1"/>
          </p:cNvSpPr>
          <p:nvPr>
            <p:ph idx="1"/>
          </p:nvPr>
        </p:nvSpPr>
        <p:spPr/>
        <p:txBody>
          <a:bodyPr/>
          <a:lstStyle/>
          <a:p>
            <a:r>
              <a:rPr lang="fr-FR" b="1" dirty="0"/>
              <a:t>Les mineurs dans la file active </a:t>
            </a:r>
            <a:endParaRPr lang="fr-FR" dirty="0"/>
          </a:p>
          <a:p>
            <a:pPr lvl="1">
              <a:buFont typeface="Wingdings" panose="05000000000000000000" pitchFamily="2" charset="2"/>
              <a:buChar char="ü"/>
            </a:pPr>
            <a:r>
              <a:rPr lang="fr-FR" i="1" dirty="0"/>
              <a:t>Pour l’ensemble des répondants, les pathologies principales de 110 candidatures de mineurs ont été décrites, ainsi que de 104 résidents mineurs.</a:t>
            </a:r>
          </a:p>
          <a:p>
            <a:pPr lvl="2">
              <a:buFont typeface="Wingdings" panose="05000000000000000000" pitchFamily="2" charset="2"/>
              <a:buChar char="§"/>
            </a:pPr>
            <a:r>
              <a:rPr lang="fr-FR" i="1" dirty="0"/>
              <a:t> Les maladies génétiques, rares et orphelines sont donc la catégorie de pathologies principales la plus fréquente (21,0%) chez les résidents mineurs présents en ACT. </a:t>
            </a:r>
          </a:p>
          <a:p>
            <a:pPr lvl="2">
              <a:buFont typeface="Wingdings" panose="05000000000000000000" pitchFamily="2" charset="2"/>
              <a:buChar char="§"/>
            </a:pPr>
            <a:r>
              <a:rPr lang="fr-FR" i="1" dirty="0"/>
              <a:t>Puis vient le VIH (17,1%) </a:t>
            </a:r>
          </a:p>
          <a:p>
            <a:pPr lvl="2">
              <a:buFont typeface="Wingdings" panose="05000000000000000000" pitchFamily="2" charset="2"/>
              <a:buChar char="§"/>
            </a:pPr>
            <a:r>
              <a:rPr lang="fr-FR" i="1" dirty="0"/>
              <a:t>les cancers (16,2%). La grande majorité des cas de cancers provient des résidents de l’ACT </a:t>
            </a:r>
            <a:r>
              <a:rPr lang="fr-FR" i="1" dirty="0" err="1"/>
              <a:t>onco</a:t>
            </a:r>
            <a:r>
              <a:rPr lang="fr-FR" i="1" dirty="0"/>
              <a:t>-pédiatrique (11 mineurs) installé en Ile de France. </a:t>
            </a:r>
          </a:p>
          <a:p>
            <a:pPr lvl="2">
              <a:buFont typeface="Wingdings" panose="05000000000000000000" pitchFamily="2" charset="2"/>
              <a:buChar char="§"/>
            </a:pPr>
            <a:r>
              <a:rPr lang="fr-FR" i="1" dirty="0"/>
              <a:t>Moins de 32% des mineurs de la file active souffrent également d’une comorbidité chronique.</a:t>
            </a:r>
          </a:p>
          <a:p>
            <a:pPr lvl="2">
              <a:buFont typeface="Wingdings" panose="05000000000000000000" pitchFamily="2" charset="2"/>
              <a:buChar char="§"/>
            </a:pPr>
            <a:r>
              <a:rPr lang="fr-FR" i="1" dirty="0"/>
              <a:t>Enfin 10 mineurs de la file actives sont aussi atteints d’un handicap moteur ou sensoriel.</a:t>
            </a:r>
          </a:p>
          <a:p>
            <a:endParaRPr lang="fr-FR" dirty="0"/>
          </a:p>
        </p:txBody>
      </p:sp>
    </p:spTree>
    <p:extLst>
      <p:ext uri="{BB962C8B-B14F-4D97-AF65-F5344CB8AC3E}">
        <p14:creationId xmlns:p14="http://schemas.microsoft.com/office/powerpoint/2010/main" val="34951484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CCE7E8-EE26-458E-BD1F-230C4A1001DB}"/>
              </a:ext>
            </a:extLst>
          </p:cNvPr>
          <p:cNvSpPr>
            <a:spLocks noGrp="1"/>
          </p:cNvSpPr>
          <p:nvPr>
            <p:ph type="title"/>
          </p:nvPr>
        </p:nvSpPr>
        <p:spPr>
          <a:xfrm>
            <a:off x="530194" y="609600"/>
            <a:ext cx="8950142" cy="1550989"/>
          </a:xfrm>
        </p:spPr>
        <p:txBody>
          <a:bodyPr>
            <a:noAutofit/>
          </a:bodyPr>
          <a:lstStyle/>
          <a:p>
            <a:r>
              <a:rPr lang="fr-FR" sz="3200" b="1" dirty="0"/>
              <a:t>Le repérage des besoins et de l’offre PDS d’accompagnement pour les enfants malades dont la famille n’a pas de logement</a:t>
            </a:r>
          </a:p>
        </p:txBody>
      </p:sp>
      <p:sp>
        <p:nvSpPr>
          <p:cNvPr id="3" name="Espace réservé du contenu 2">
            <a:extLst>
              <a:ext uri="{FF2B5EF4-FFF2-40B4-BE49-F238E27FC236}">
                <a16:creationId xmlns:a16="http://schemas.microsoft.com/office/drawing/2014/main" id="{29A0849C-3DB8-402D-89E8-DB88E4C46E33}"/>
              </a:ext>
            </a:extLst>
          </p:cNvPr>
          <p:cNvSpPr>
            <a:spLocks noGrp="1"/>
          </p:cNvSpPr>
          <p:nvPr>
            <p:ph idx="1"/>
          </p:nvPr>
        </p:nvSpPr>
        <p:spPr>
          <a:xfrm>
            <a:off x="677334" y="2160589"/>
            <a:ext cx="8552391" cy="4697411"/>
          </a:xfrm>
        </p:spPr>
        <p:txBody>
          <a:bodyPr>
            <a:normAutofit/>
          </a:bodyPr>
          <a:lstStyle/>
          <a:p>
            <a:endParaRPr lang="fr-FR" dirty="0"/>
          </a:p>
          <a:p>
            <a:r>
              <a:rPr lang="fr-FR" sz="2000" dirty="0"/>
              <a:t>L’accompagnement des mineurs malades est possible depuis la création des ACT. Pour les LHSS, il s’agit d’une extension nouvelle de leur périmètre d’activité. </a:t>
            </a:r>
          </a:p>
          <a:p>
            <a:r>
              <a:rPr lang="fr-FR" sz="2000" dirty="0"/>
              <a:t>Plusieurs profils de parcours, plusieurs projets d’établissements </a:t>
            </a:r>
          </a:p>
          <a:p>
            <a:r>
              <a:rPr lang="fr-FR" sz="2000" dirty="0"/>
              <a:t>Une offre spécifique ACT en cours de développement : BFC, IDF, ARA, NA, …</a:t>
            </a:r>
          </a:p>
          <a:p>
            <a:r>
              <a:rPr lang="fr-FR" sz="1800" dirty="0"/>
              <a:t>Le développement des ACT UCSD jeunes (16/18 ans) Deux sites : Lille et Toulouse (GCSMS profil psy, passage à la rue, travail important sur la responsabilisation et le soins, passage de la </a:t>
            </a:r>
            <a:r>
              <a:rPr lang="fr-FR" sz="1800" dirty="0" err="1"/>
              <a:t>pédopsy</a:t>
            </a:r>
            <a:r>
              <a:rPr lang="fr-FR" sz="1800" dirty="0"/>
              <a:t> à la psy adulte, travail de l’ETP, RDR, DPA, IAE et formation pro important)</a:t>
            </a:r>
          </a:p>
          <a:p>
            <a:endParaRPr lang="fr-FR" dirty="0"/>
          </a:p>
          <a:p>
            <a:pPr marL="0" indent="0">
              <a:buNone/>
            </a:pPr>
            <a:endParaRPr lang="fr-FR" dirty="0"/>
          </a:p>
        </p:txBody>
      </p:sp>
    </p:spTree>
    <p:extLst>
      <p:ext uri="{BB962C8B-B14F-4D97-AF65-F5344CB8AC3E}">
        <p14:creationId xmlns:p14="http://schemas.microsoft.com/office/powerpoint/2010/main" val="56950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27DCB4-26F5-40F0-BF51-01BD3BF257F4}"/>
              </a:ext>
            </a:extLst>
          </p:cNvPr>
          <p:cNvSpPr>
            <a:spLocks noGrp="1"/>
          </p:cNvSpPr>
          <p:nvPr>
            <p:ph type="title"/>
          </p:nvPr>
        </p:nvSpPr>
        <p:spPr/>
        <p:txBody>
          <a:bodyPr/>
          <a:lstStyle/>
          <a:p>
            <a:r>
              <a:rPr lang="fr-FR" dirty="0"/>
              <a:t>Des questionnements </a:t>
            </a:r>
          </a:p>
        </p:txBody>
      </p:sp>
      <p:sp>
        <p:nvSpPr>
          <p:cNvPr id="3" name="Espace réservé du contenu 2">
            <a:extLst>
              <a:ext uri="{FF2B5EF4-FFF2-40B4-BE49-F238E27FC236}">
                <a16:creationId xmlns:a16="http://schemas.microsoft.com/office/drawing/2014/main" id="{EB1A1EA6-C157-4CBD-87C1-B301296423D7}"/>
              </a:ext>
            </a:extLst>
          </p:cNvPr>
          <p:cNvSpPr>
            <a:spLocks noGrp="1"/>
          </p:cNvSpPr>
          <p:nvPr>
            <p:ph idx="1"/>
          </p:nvPr>
        </p:nvSpPr>
        <p:spPr/>
        <p:txBody>
          <a:bodyPr/>
          <a:lstStyle/>
          <a:p>
            <a:r>
              <a:rPr lang="fr-FR" dirty="0"/>
              <a:t>Sur la planification </a:t>
            </a:r>
          </a:p>
          <a:p>
            <a:r>
              <a:rPr lang="fr-FR" dirty="0"/>
              <a:t>Sur la spécificité et les distinctions</a:t>
            </a:r>
          </a:p>
          <a:p>
            <a:r>
              <a:rPr lang="fr-FR" dirty="0"/>
              <a:t>Sur l’évolution et sur les besoins d’accompagnement des OG</a:t>
            </a:r>
          </a:p>
        </p:txBody>
      </p:sp>
    </p:spTree>
    <p:extLst>
      <p:ext uri="{BB962C8B-B14F-4D97-AF65-F5344CB8AC3E}">
        <p14:creationId xmlns:p14="http://schemas.microsoft.com/office/powerpoint/2010/main" val="550512805"/>
      </p:ext>
    </p:extLst>
  </p:cSld>
  <p:clrMapOvr>
    <a:masterClrMapping/>
  </p:clrMapOvr>
</p:sld>
</file>

<file path=ppt/theme/theme1.xml><?xml version="1.0" encoding="utf-8"?>
<a:theme xmlns:a="http://schemas.openxmlformats.org/drawingml/2006/main" name="Facette">
  <a:themeElements>
    <a:clrScheme name="Facette">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0</TotalTime>
  <Words>1076</Words>
  <Application>Microsoft Office PowerPoint</Application>
  <PresentationFormat>Grand écran</PresentationFormat>
  <Paragraphs>124</Paragraphs>
  <Slides>14</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14</vt:i4>
      </vt:variant>
    </vt:vector>
  </HeadingPairs>
  <TitlesOfParts>
    <vt:vector size="21" baseType="lpstr">
      <vt:lpstr>Arial</vt:lpstr>
      <vt:lpstr>Calibri</vt:lpstr>
      <vt:lpstr>Calibri-Bold</vt:lpstr>
      <vt:lpstr>Trebuchet MS</vt:lpstr>
      <vt:lpstr>Wingdings</vt:lpstr>
      <vt:lpstr>Wingdings 3</vt:lpstr>
      <vt:lpstr>Facette</vt:lpstr>
      <vt:lpstr>Séminaire « enfants  malades et secteur pds »</vt:lpstr>
      <vt:lpstr>Présentation PowerPoint</vt:lpstr>
      <vt:lpstr>Présentation PowerPoint</vt:lpstr>
      <vt:lpstr>RAPPEL DU PLAIDOYER ENFANTS MALADES 2018/2019  </vt:lpstr>
      <vt:lpstr>RAPPEL DU PLAIDOYER ENFANTS MALADES 2018/2019  </vt:lpstr>
      <vt:lpstr>RAPPEL DU PLAIDOYER ENFANTS MALADES 2018/2019  </vt:lpstr>
      <vt:lpstr>RAPPEL DU PLAIDOYER ENFANTS MALADES 2018/2019  </vt:lpstr>
      <vt:lpstr>Les candidatures et présences des enfants malades en ACT - Bilan 2020</vt:lpstr>
      <vt:lpstr>Pyramides des âges – Bilan ACT 2020 </vt:lpstr>
      <vt:lpstr>Mineurs étrangers – situations administratives – extrait Bilan 2020 </vt:lpstr>
      <vt:lpstr>Les pathologies des mineurs  </vt:lpstr>
      <vt:lpstr>Les pathologies des mineurs dans la file active (extrait du Bilan ACT 2020)</vt:lpstr>
      <vt:lpstr>Le repérage des besoins et de l’offre PDS d’accompagnement pour les enfants malades dont la famille n’a pas de logement</vt:lpstr>
      <vt:lpstr>Des questionnements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Seminaire « enfants  malades et secteur pds »</dc:title>
  <dc:creator>Laurent Thevenin</dc:creator>
  <cp:lastModifiedBy>GENTIER</cp:lastModifiedBy>
  <cp:revision>28</cp:revision>
  <dcterms:created xsi:type="dcterms:W3CDTF">2021-03-09T08:13:20Z</dcterms:created>
  <dcterms:modified xsi:type="dcterms:W3CDTF">2021-03-16T15:29:15Z</dcterms:modified>
</cp:coreProperties>
</file>