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74" r:id="rId5"/>
    <p:sldId id="260" r:id="rId6"/>
    <p:sldId id="261" r:id="rId7"/>
    <p:sldId id="268" r:id="rId8"/>
    <p:sldId id="269" r:id="rId9"/>
    <p:sldId id="262" r:id="rId10"/>
    <p:sldId id="264" r:id="rId11"/>
    <p:sldId id="266" r:id="rId12"/>
    <p:sldId id="270" r:id="rId13"/>
    <p:sldId id="273" r:id="rId14"/>
    <p:sldId id="271" r:id="rId15"/>
    <p:sldId id="272" r:id="rId16"/>
    <p:sldId id="275" r:id="rId17"/>
    <p:sldId id="267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029A26-FB1C-46B9-9E4C-DE0358FA935D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1CE6B17-2DB8-4882-B248-B6D714F95BAE}">
      <dgm:prSet phldrT="[Texte]"/>
      <dgm:spPr/>
      <dgm:t>
        <a:bodyPr/>
        <a:lstStyle/>
        <a:p>
          <a:r>
            <a:rPr lang="fr-FR" dirty="0"/>
            <a:t>Septembre 2017 ouverture 19 lits – projet transitoire (ex CHRS) </a:t>
          </a:r>
        </a:p>
      </dgm:t>
    </dgm:pt>
    <dgm:pt modelId="{78B4E02D-C936-4E16-817C-97F052D0923C}" type="parTrans" cxnId="{A2E82912-C7AA-4649-B342-C398524ECFFB}">
      <dgm:prSet/>
      <dgm:spPr/>
      <dgm:t>
        <a:bodyPr/>
        <a:lstStyle/>
        <a:p>
          <a:endParaRPr lang="fr-FR"/>
        </a:p>
      </dgm:t>
    </dgm:pt>
    <dgm:pt modelId="{B35BA5B5-14E8-49D6-8860-33B88078A2CD}" type="sibTrans" cxnId="{A2E82912-C7AA-4649-B342-C398524ECFFB}">
      <dgm:prSet/>
      <dgm:spPr/>
      <dgm:t>
        <a:bodyPr/>
        <a:lstStyle/>
        <a:p>
          <a:endParaRPr lang="fr-FR"/>
        </a:p>
      </dgm:t>
    </dgm:pt>
    <dgm:pt modelId="{004F6D85-3D8F-493E-86F9-0BC1E79DD18B}">
      <dgm:prSet phldrT="[Texte]"/>
      <dgm:spPr/>
      <dgm:t>
        <a:bodyPr/>
        <a:lstStyle/>
        <a:p>
          <a:r>
            <a:rPr lang="fr-FR" dirty="0"/>
            <a:t>Décembre 2020 démarrage des travaux</a:t>
          </a:r>
        </a:p>
      </dgm:t>
    </dgm:pt>
    <dgm:pt modelId="{84498227-F52D-4986-83A2-45A0BDFDC50A}" type="parTrans" cxnId="{C73CB9D5-3232-469B-94D6-8069B48B1D9B}">
      <dgm:prSet/>
      <dgm:spPr/>
      <dgm:t>
        <a:bodyPr/>
        <a:lstStyle/>
        <a:p>
          <a:endParaRPr lang="fr-FR"/>
        </a:p>
      </dgm:t>
    </dgm:pt>
    <dgm:pt modelId="{C528A5CB-CEC4-4054-8608-059AA7C7D278}" type="sibTrans" cxnId="{C73CB9D5-3232-469B-94D6-8069B48B1D9B}">
      <dgm:prSet/>
      <dgm:spPr/>
      <dgm:t>
        <a:bodyPr/>
        <a:lstStyle/>
        <a:p>
          <a:endParaRPr lang="fr-FR"/>
        </a:p>
      </dgm:t>
    </dgm:pt>
    <dgm:pt modelId="{6AD94748-181C-4734-A611-4F1F9B4AF509}">
      <dgm:prSet phldrT="[Texte]"/>
      <dgm:spPr/>
      <dgm:t>
        <a:bodyPr/>
        <a:lstStyle/>
        <a:p>
          <a:r>
            <a:rPr lang="fr-FR" dirty="0"/>
            <a:t>Juin 2022 Livraison du bâtiment et visite de conformité</a:t>
          </a:r>
        </a:p>
      </dgm:t>
    </dgm:pt>
    <dgm:pt modelId="{2C1B608F-70AB-4633-8794-C164F70AA3BD}" type="parTrans" cxnId="{6774118E-9869-4E48-9756-98AE8791416D}">
      <dgm:prSet/>
      <dgm:spPr/>
      <dgm:t>
        <a:bodyPr/>
        <a:lstStyle/>
        <a:p>
          <a:endParaRPr lang="fr-FR"/>
        </a:p>
      </dgm:t>
    </dgm:pt>
    <dgm:pt modelId="{C92E22A4-D77A-4AE2-9864-8B0B8FA90C7B}" type="sibTrans" cxnId="{6774118E-9869-4E48-9756-98AE8791416D}">
      <dgm:prSet/>
      <dgm:spPr/>
      <dgm:t>
        <a:bodyPr/>
        <a:lstStyle/>
        <a:p>
          <a:endParaRPr lang="fr-FR"/>
        </a:p>
      </dgm:t>
    </dgm:pt>
    <dgm:pt modelId="{6E8EB75D-B278-4206-A328-E5B7F4BFFDC1}">
      <dgm:prSet phldrT="[Texte]"/>
      <dgm:spPr/>
      <dgm:t>
        <a:bodyPr/>
        <a:lstStyle/>
        <a:p>
          <a:r>
            <a:rPr lang="fr-FR" dirty="0"/>
            <a:t>Juillet 2022 installation 25 lits dans le nouveau bâtiment </a:t>
          </a:r>
        </a:p>
      </dgm:t>
    </dgm:pt>
    <dgm:pt modelId="{DA29669E-7354-4A36-95DA-3707F2BEF5AC}" type="parTrans" cxnId="{3BAC2450-736B-4A02-948F-A507B76D196A}">
      <dgm:prSet/>
      <dgm:spPr/>
      <dgm:t>
        <a:bodyPr/>
        <a:lstStyle/>
        <a:p>
          <a:endParaRPr lang="fr-FR"/>
        </a:p>
      </dgm:t>
    </dgm:pt>
    <dgm:pt modelId="{6F7C6C59-9AAD-4643-ADB7-4A092566487B}" type="sibTrans" cxnId="{3BAC2450-736B-4A02-948F-A507B76D196A}">
      <dgm:prSet/>
      <dgm:spPr/>
      <dgm:t>
        <a:bodyPr/>
        <a:lstStyle/>
        <a:p>
          <a:endParaRPr lang="fr-FR"/>
        </a:p>
      </dgm:t>
    </dgm:pt>
    <dgm:pt modelId="{815E71CE-8100-452D-A718-DE5B79230B41}">
      <dgm:prSet phldrT="[Texte]"/>
      <dgm:spPr/>
      <dgm:t>
        <a:bodyPr/>
        <a:lstStyle/>
        <a:p>
          <a:r>
            <a:rPr lang="fr-FR" dirty="0"/>
            <a:t>Juin 2017 Transformation du CHRS en diffus</a:t>
          </a:r>
        </a:p>
      </dgm:t>
    </dgm:pt>
    <dgm:pt modelId="{FB7251CD-4CE0-48F4-9C97-9FF80F2831C3}" type="parTrans" cxnId="{168101A5-29A9-4F90-8755-C2F05984D470}">
      <dgm:prSet/>
      <dgm:spPr/>
      <dgm:t>
        <a:bodyPr/>
        <a:lstStyle/>
        <a:p>
          <a:endParaRPr lang="fr-FR"/>
        </a:p>
      </dgm:t>
    </dgm:pt>
    <dgm:pt modelId="{A164EE00-E882-4229-876E-2F7FEBE6E9D2}" type="sibTrans" cxnId="{168101A5-29A9-4F90-8755-C2F05984D470}">
      <dgm:prSet/>
      <dgm:spPr/>
      <dgm:t>
        <a:bodyPr/>
        <a:lstStyle/>
        <a:p>
          <a:endParaRPr lang="fr-FR"/>
        </a:p>
      </dgm:t>
    </dgm:pt>
    <dgm:pt modelId="{A6E56324-BC9E-42AC-9408-F045F7BCA33C}">
      <dgm:prSet phldrT="[Texte]"/>
      <dgm:spPr/>
      <dgm:t>
        <a:bodyPr/>
        <a:lstStyle/>
        <a:p>
          <a:r>
            <a:rPr lang="fr-FR" dirty="0"/>
            <a:t>Eté 2017 travaux infirmerie et appel malade</a:t>
          </a:r>
        </a:p>
      </dgm:t>
    </dgm:pt>
    <dgm:pt modelId="{7AE8A2C0-0E32-4761-A661-8A7BDFFFAED9}" type="parTrans" cxnId="{8029CDA4-A0B3-4788-87DD-26DFE42DC6AB}">
      <dgm:prSet/>
      <dgm:spPr/>
      <dgm:t>
        <a:bodyPr/>
        <a:lstStyle/>
        <a:p>
          <a:endParaRPr lang="fr-FR"/>
        </a:p>
      </dgm:t>
    </dgm:pt>
    <dgm:pt modelId="{3F949753-4840-4149-9E2D-7AAFB27BED89}" type="sibTrans" cxnId="{8029CDA4-A0B3-4788-87DD-26DFE42DC6AB}">
      <dgm:prSet/>
      <dgm:spPr/>
      <dgm:t>
        <a:bodyPr/>
        <a:lstStyle/>
        <a:p>
          <a:endParaRPr lang="fr-FR"/>
        </a:p>
      </dgm:t>
    </dgm:pt>
    <dgm:pt modelId="{9C31B2F0-580D-438B-930C-38810FF1D408}" type="pres">
      <dgm:prSet presAssocID="{72029A26-FB1C-46B9-9E4C-DE0358FA935D}" presName="Name0" presStyleCnt="0">
        <dgm:presLayoutVars>
          <dgm:dir/>
        </dgm:presLayoutVars>
      </dgm:prSet>
      <dgm:spPr/>
    </dgm:pt>
    <dgm:pt modelId="{84640D28-9E38-4838-8E13-680713C180FB}" type="pres">
      <dgm:prSet presAssocID="{815E71CE-8100-452D-A718-DE5B79230B41}" presName="parComposite" presStyleCnt="0"/>
      <dgm:spPr/>
    </dgm:pt>
    <dgm:pt modelId="{92C50185-9CF6-4699-8A94-DEC034FCFFB7}" type="pres">
      <dgm:prSet presAssocID="{815E71CE-8100-452D-A718-DE5B79230B41}" presName="parBigCircle" presStyleLbl="node0" presStyleIdx="0" presStyleCnt="3"/>
      <dgm:spPr/>
    </dgm:pt>
    <dgm:pt modelId="{C5DAEC1A-411B-4771-A919-6BD6E3B24875}" type="pres">
      <dgm:prSet presAssocID="{815E71CE-8100-452D-A718-DE5B79230B41}" presName="parTx" presStyleLbl="revTx" presStyleIdx="0" presStyleCnt="9"/>
      <dgm:spPr/>
    </dgm:pt>
    <dgm:pt modelId="{DA141C12-C6FC-438D-81FC-713C52EE68C8}" type="pres">
      <dgm:prSet presAssocID="{815E71CE-8100-452D-A718-DE5B79230B41}" presName="bSpace" presStyleCnt="0"/>
      <dgm:spPr/>
    </dgm:pt>
    <dgm:pt modelId="{2B1504A1-8467-4B76-A5F9-2F9264A186E3}" type="pres">
      <dgm:prSet presAssocID="{815E71CE-8100-452D-A718-DE5B79230B41}" presName="parBackupNorm" presStyleCnt="0"/>
      <dgm:spPr/>
    </dgm:pt>
    <dgm:pt modelId="{B468DB02-BFCB-452D-8C36-05CB407FFBCE}" type="pres">
      <dgm:prSet presAssocID="{A164EE00-E882-4229-876E-2F7FEBE6E9D2}" presName="parSpace" presStyleCnt="0"/>
      <dgm:spPr/>
    </dgm:pt>
    <dgm:pt modelId="{8827443E-F0F5-4287-9F4C-A764EC55C5FF}" type="pres">
      <dgm:prSet presAssocID="{A6E56324-BC9E-42AC-9408-F045F7BCA33C}" presName="desBackupLeftNorm" presStyleCnt="0"/>
      <dgm:spPr/>
    </dgm:pt>
    <dgm:pt modelId="{FEE5FD9D-6809-4164-B3F3-EBBAF6BF1DC0}" type="pres">
      <dgm:prSet presAssocID="{A6E56324-BC9E-42AC-9408-F045F7BCA33C}" presName="desComposite" presStyleCnt="0"/>
      <dgm:spPr/>
    </dgm:pt>
    <dgm:pt modelId="{456A8088-E4B1-4ED6-A6C1-559049F9F09A}" type="pres">
      <dgm:prSet presAssocID="{A6E56324-BC9E-42AC-9408-F045F7BCA33C}" presName="desCircle" presStyleLbl="node1" presStyleIdx="0" presStyleCnt="3"/>
      <dgm:spPr/>
    </dgm:pt>
    <dgm:pt modelId="{2178AFFC-8BF0-48A7-8516-F1FC44938AC2}" type="pres">
      <dgm:prSet presAssocID="{A6E56324-BC9E-42AC-9408-F045F7BCA33C}" presName="chTx" presStyleLbl="revTx" presStyleIdx="1" presStyleCnt="9"/>
      <dgm:spPr/>
    </dgm:pt>
    <dgm:pt modelId="{72F0654F-0D8A-43E3-95C9-089A08A1C272}" type="pres">
      <dgm:prSet presAssocID="{A6E56324-BC9E-42AC-9408-F045F7BCA33C}" presName="desTx" presStyleLbl="revTx" presStyleIdx="2" presStyleCnt="9">
        <dgm:presLayoutVars>
          <dgm:bulletEnabled val="1"/>
        </dgm:presLayoutVars>
      </dgm:prSet>
      <dgm:spPr/>
    </dgm:pt>
    <dgm:pt modelId="{DB49A2A6-D30F-4897-8574-2296B35E7ACF}" type="pres">
      <dgm:prSet presAssocID="{A6E56324-BC9E-42AC-9408-F045F7BCA33C}" presName="desBackupRightNorm" presStyleCnt="0"/>
      <dgm:spPr/>
    </dgm:pt>
    <dgm:pt modelId="{74373D9A-FE5A-4142-A8BB-AC31CD45598D}" type="pres">
      <dgm:prSet presAssocID="{3F949753-4840-4149-9E2D-7AAFB27BED89}" presName="desSpace" presStyleCnt="0"/>
      <dgm:spPr/>
    </dgm:pt>
    <dgm:pt modelId="{852A1708-AF54-4064-9901-45402F348852}" type="pres">
      <dgm:prSet presAssocID="{A1CE6B17-2DB8-4882-B248-B6D714F95BAE}" presName="parComposite" presStyleCnt="0"/>
      <dgm:spPr/>
    </dgm:pt>
    <dgm:pt modelId="{C8C16650-3C2E-461F-B783-C0E49C1B4776}" type="pres">
      <dgm:prSet presAssocID="{A1CE6B17-2DB8-4882-B248-B6D714F95BAE}" presName="parBigCircle" presStyleLbl="node0" presStyleIdx="1" presStyleCnt="3"/>
      <dgm:spPr/>
    </dgm:pt>
    <dgm:pt modelId="{EA3C34CE-1E47-400F-897D-5C7B1BE22547}" type="pres">
      <dgm:prSet presAssocID="{A1CE6B17-2DB8-4882-B248-B6D714F95BAE}" presName="parTx" presStyleLbl="revTx" presStyleIdx="3" presStyleCnt="9"/>
      <dgm:spPr/>
    </dgm:pt>
    <dgm:pt modelId="{968E389B-E8A6-41C4-BC14-779EBE736410}" type="pres">
      <dgm:prSet presAssocID="{A1CE6B17-2DB8-4882-B248-B6D714F95BAE}" presName="bSpace" presStyleCnt="0"/>
      <dgm:spPr/>
    </dgm:pt>
    <dgm:pt modelId="{27AA9D21-FBE4-4016-879C-980B466F025C}" type="pres">
      <dgm:prSet presAssocID="{A1CE6B17-2DB8-4882-B248-B6D714F95BAE}" presName="parBackupNorm" presStyleCnt="0"/>
      <dgm:spPr/>
    </dgm:pt>
    <dgm:pt modelId="{D0C5E3D5-AB6F-47C4-9887-5CD6FC781C0F}" type="pres">
      <dgm:prSet presAssocID="{B35BA5B5-14E8-49D6-8860-33B88078A2CD}" presName="parSpace" presStyleCnt="0"/>
      <dgm:spPr/>
    </dgm:pt>
    <dgm:pt modelId="{F7E4F276-F004-47D8-B420-B8720414219A}" type="pres">
      <dgm:prSet presAssocID="{004F6D85-3D8F-493E-86F9-0BC1E79DD18B}" presName="desBackupLeftNorm" presStyleCnt="0"/>
      <dgm:spPr/>
    </dgm:pt>
    <dgm:pt modelId="{F8731AD9-D679-4957-895B-B3459944B72F}" type="pres">
      <dgm:prSet presAssocID="{004F6D85-3D8F-493E-86F9-0BC1E79DD18B}" presName="desComposite" presStyleCnt="0"/>
      <dgm:spPr/>
    </dgm:pt>
    <dgm:pt modelId="{631ECDB2-12A0-42C6-8444-FE395802623F}" type="pres">
      <dgm:prSet presAssocID="{004F6D85-3D8F-493E-86F9-0BC1E79DD18B}" presName="desCircle" presStyleLbl="node1" presStyleIdx="1" presStyleCnt="3"/>
      <dgm:spPr/>
    </dgm:pt>
    <dgm:pt modelId="{DC7F3D77-3012-42B8-90E3-3000C870BBED}" type="pres">
      <dgm:prSet presAssocID="{004F6D85-3D8F-493E-86F9-0BC1E79DD18B}" presName="chTx" presStyleLbl="revTx" presStyleIdx="4" presStyleCnt="9"/>
      <dgm:spPr/>
    </dgm:pt>
    <dgm:pt modelId="{1C44E887-5A11-43B8-A839-9D9A151ECA97}" type="pres">
      <dgm:prSet presAssocID="{004F6D85-3D8F-493E-86F9-0BC1E79DD18B}" presName="desTx" presStyleLbl="revTx" presStyleIdx="5" presStyleCnt="9">
        <dgm:presLayoutVars>
          <dgm:bulletEnabled val="1"/>
        </dgm:presLayoutVars>
      </dgm:prSet>
      <dgm:spPr/>
    </dgm:pt>
    <dgm:pt modelId="{C7B88D8A-FD81-4A05-843A-3A54AF94E72D}" type="pres">
      <dgm:prSet presAssocID="{004F6D85-3D8F-493E-86F9-0BC1E79DD18B}" presName="desBackupRightNorm" presStyleCnt="0"/>
      <dgm:spPr/>
    </dgm:pt>
    <dgm:pt modelId="{2E00E334-A186-4005-87C4-5355C1F91D31}" type="pres">
      <dgm:prSet presAssocID="{C528A5CB-CEC4-4054-8608-059AA7C7D278}" presName="desSpace" presStyleCnt="0"/>
      <dgm:spPr/>
    </dgm:pt>
    <dgm:pt modelId="{7B01B5F0-803D-4CA1-9DCA-B935FAFE5338}" type="pres">
      <dgm:prSet presAssocID="{6AD94748-181C-4734-A611-4F1F9B4AF509}" presName="desBackupLeftNorm" presStyleCnt="0"/>
      <dgm:spPr/>
    </dgm:pt>
    <dgm:pt modelId="{34B4F7C1-A69F-46C3-B93F-93F534441613}" type="pres">
      <dgm:prSet presAssocID="{6AD94748-181C-4734-A611-4F1F9B4AF509}" presName="desComposite" presStyleCnt="0"/>
      <dgm:spPr/>
    </dgm:pt>
    <dgm:pt modelId="{94274638-5857-4998-BD7A-896452D9D4D6}" type="pres">
      <dgm:prSet presAssocID="{6AD94748-181C-4734-A611-4F1F9B4AF509}" presName="desCircle" presStyleLbl="node1" presStyleIdx="2" presStyleCnt="3"/>
      <dgm:spPr/>
    </dgm:pt>
    <dgm:pt modelId="{D8EDF388-3681-448E-87CB-959131C4DFD3}" type="pres">
      <dgm:prSet presAssocID="{6AD94748-181C-4734-A611-4F1F9B4AF509}" presName="chTx" presStyleLbl="revTx" presStyleIdx="6" presStyleCnt="9"/>
      <dgm:spPr/>
    </dgm:pt>
    <dgm:pt modelId="{C79A1935-D38F-4179-84AF-39BDB6C9C6EF}" type="pres">
      <dgm:prSet presAssocID="{6AD94748-181C-4734-A611-4F1F9B4AF509}" presName="desTx" presStyleLbl="revTx" presStyleIdx="7" presStyleCnt="9">
        <dgm:presLayoutVars>
          <dgm:bulletEnabled val="1"/>
        </dgm:presLayoutVars>
      </dgm:prSet>
      <dgm:spPr/>
    </dgm:pt>
    <dgm:pt modelId="{7336AFA5-2335-418D-89AC-B4C5C2CA0C13}" type="pres">
      <dgm:prSet presAssocID="{6AD94748-181C-4734-A611-4F1F9B4AF509}" presName="desBackupRightNorm" presStyleCnt="0"/>
      <dgm:spPr/>
    </dgm:pt>
    <dgm:pt modelId="{876CB1DD-74D8-4066-94E7-C471011F1E97}" type="pres">
      <dgm:prSet presAssocID="{C92E22A4-D77A-4AE2-9864-8B0B8FA90C7B}" presName="desSpace" presStyleCnt="0"/>
      <dgm:spPr/>
    </dgm:pt>
    <dgm:pt modelId="{8910CADB-5862-43CE-BC12-142CB494767E}" type="pres">
      <dgm:prSet presAssocID="{6E8EB75D-B278-4206-A328-E5B7F4BFFDC1}" presName="parComposite" presStyleCnt="0"/>
      <dgm:spPr/>
    </dgm:pt>
    <dgm:pt modelId="{597D82D9-5C82-4A90-A995-E13A3EA51F3E}" type="pres">
      <dgm:prSet presAssocID="{6E8EB75D-B278-4206-A328-E5B7F4BFFDC1}" presName="parBigCircle" presStyleLbl="node0" presStyleIdx="2" presStyleCnt="3"/>
      <dgm:spPr/>
    </dgm:pt>
    <dgm:pt modelId="{49786F43-0BBD-45E8-B5E6-D0B4EDD6A4C8}" type="pres">
      <dgm:prSet presAssocID="{6E8EB75D-B278-4206-A328-E5B7F4BFFDC1}" presName="parTx" presStyleLbl="revTx" presStyleIdx="8" presStyleCnt="9"/>
      <dgm:spPr/>
    </dgm:pt>
    <dgm:pt modelId="{F99FA90A-572D-4309-A84C-5B9415BD41FC}" type="pres">
      <dgm:prSet presAssocID="{6E8EB75D-B278-4206-A328-E5B7F4BFFDC1}" presName="bSpace" presStyleCnt="0"/>
      <dgm:spPr/>
    </dgm:pt>
    <dgm:pt modelId="{16418DDB-515D-49F3-B3B1-92CDC29D6A0A}" type="pres">
      <dgm:prSet presAssocID="{6E8EB75D-B278-4206-A328-E5B7F4BFFDC1}" presName="parBackupNorm" presStyleCnt="0"/>
      <dgm:spPr/>
    </dgm:pt>
    <dgm:pt modelId="{04B51C87-3AE7-4266-8655-F4B484C7A082}" type="pres">
      <dgm:prSet presAssocID="{6F7C6C59-9AAD-4643-ADB7-4A092566487B}" presName="parSpace" presStyleCnt="0"/>
      <dgm:spPr/>
    </dgm:pt>
  </dgm:ptLst>
  <dgm:cxnLst>
    <dgm:cxn modelId="{A2E82912-C7AA-4649-B342-C398524ECFFB}" srcId="{72029A26-FB1C-46B9-9E4C-DE0358FA935D}" destId="{A1CE6B17-2DB8-4882-B248-B6D714F95BAE}" srcOrd="1" destOrd="0" parTransId="{78B4E02D-C936-4E16-817C-97F052D0923C}" sibTransId="{B35BA5B5-14E8-49D6-8860-33B88078A2CD}"/>
    <dgm:cxn modelId="{B76D1213-2EAD-4F1D-877A-DCC6DDBE3CDA}" type="presOf" srcId="{6E8EB75D-B278-4206-A328-E5B7F4BFFDC1}" destId="{49786F43-0BBD-45E8-B5E6-D0B4EDD6A4C8}" srcOrd="0" destOrd="0" presId="urn:microsoft.com/office/officeart/2008/layout/CircleAccentTimeline"/>
    <dgm:cxn modelId="{5F5E673A-DAAC-40D8-91FB-FDE8B1EFF1AD}" type="presOf" srcId="{004F6D85-3D8F-493E-86F9-0BC1E79DD18B}" destId="{DC7F3D77-3012-42B8-90E3-3000C870BBED}" srcOrd="0" destOrd="0" presId="urn:microsoft.com/office/officeart/2008/layout/CircleAccentTimeline"/>
    <dgm:cxn modelId="{42876263-C68D-4789-8318-99033ECE02AD}" type="presOf" srcId="{72029A26-FB1C-46B9-9E4C-DE0358FA935D}" destId="{9C31B2F0-580D-438B-930C-38810FF1D408}" srcOrd="0" destOrd="0" presId="urn:microsoft.com/office/officeart/2008/layout/CircleAccentTimeline"/>
    <dgm:cxn modelId="{3BAC2450-736B-4A02-948F-A507B76D196A}" srcId="{72029A26-FB1C-46B9-9E4C-DE0358FA935D}" destId="{6E8EB75D-B278-4206-A328-E5B7F4BFFDC1}" srcOrd="2" destOrd="0" parTransId="{DA29669E-7354-4A36-95DA-3707F2BEF5AC}" sibTransId="{6F7C6C59-9AAD-4643-ADB7-4A092566487B}"/>
    <dgm:cxn modelId="{06036379-3869-4590-9236-9799F5354A73}" type="presOf" srcId="{815E71CE-8100-452D-A718-DE5B79230B41}" destId="{C5DAEC1A-411B-4771-A919-6BD6E3B24875}" srcOrd="0" destOrd="0" presId="urn:microsoft.com/office/officeart/2008/layout/CircleAccentTimeline"/>
    <dgm:cxn modelId="{6774118E-9869-4E48-9756-98AE8791416D}" srcId="{A1CE6B17-2DB8-4882-B248-B6D714F95BAE}" destId="{6AD94748-181C-4734-A611-4F1F9B4AF509}" srcOrd="1" destOrd="0" parTransId="{2C1B608F-70AB-4633-8794-C164F70AA3BD}" sibTransId="{C92E22A4-D77A-4AE2-9864-8B0B8FA90C7B}"/>
    <dgm:cxn modelId="{74830396-7FC9-453F-9041-84FD8CB3F356}" type="presOf" srcId="{A6E56324-BC9E-42AC-9408-F045F7BCA33C}" destId="{2178AFFC-8BF0-48A7-8516-F1FC44938AC2}" srcOrd="0" destOrd="0" presId="urn:microsoft.com/office/officeart/2008/layout/CircleAccentTimeline"/>
    <dgm:cxn modelId="{8029CDA4-A0B3-4788-87DD-26DFE42DC6AB}" srcId="{815E71CE-8100-452D-A718-DE5B79230B41}" destId="{A6E56324-BC9E-42AC-9408-F045F7BCA33C}" srcOrd="0" destOrd="0" parTransId="{7AE8A2C0-0E32-4761-A661-8A7BDFFFAED9}" sibTransId="{3F949753-4840-4149-9E2D-7AAFB27BED89}"/>
    <dgm:cxn modelId="{168101A5-29A9-4F90-8755-C2F05984D470}" srcId="{72029A26-FB1C-46B9-9E4C-DE0358FA935D}" destId="{815E71CE-8100-452D-A718-DE5B79230B41}" srcOrd="0" destOrd="0" parTransId="{FB7251CD-4CE0-48F4-9C97-9FF80F2831C3}" sibTransId="{A164EE00-E882-4229-876E-2F7FEBE6E9D2}"/>
    <dgm:cxn modelId="{C73CB9D5-3232-469B-94D6-8069B48B1D9B}" srcId="{A1CE6B17-2DB8-4882-B248-B6D714F95BAE}" destId="{004F6D85-3D8F-493E-86F9-0BC1E79DD18B}" srcOrd="0" destOrd="0" parTransId="{84498227-F52D-4986-83A2-45A0BDFDC50A}" sibTransId="{C528A5CB-CEC4-4054-8608-059AA7C7D278}"/>
    <dgm:cxn modelId="{292B71E3-4199-4403-AAF0-7714861E1184}" type="presOf" srcId="{6AD94748-181C-4734-A611-4F1F9B4AF509}" destId="{D8EDF388-3681-448E-87CB-959131C4DFD3}" srcOrd="0" destOrd="0" presId="urn:microsoft.com/office/officeart/2008/layout/CircleAccentTimeline"/>
    <dgm:cxn modelId="{16CB40F3-C50C-45AE-9A8E-996B92ACC79C}" type="presOf" srcId="{A1CE6B17-2DB8-4882-B248-B6D714F95BAE}" destId="{EA3C34CE-1E47-400F-897D-5C7B1BE22547}" srcOrd="0" destOrd="0" presId="urn:microsoft.com/office/officeart/2008/layout/CircleAccentTimeline"/>
    <dgm:cxn modelId="{00DF0E2B-6124-490B-9400-0B53DEEDC7EB}" type="presParOf" srcId="{9C31B2F0-580D-438B-930C-38810FF1D408}" destId="{84640D28-9E38-4838-8E13-680713C180FB}" srcOrd="0" destOrd="0" presId="urn:microsoft.com/office/officeart/2008/layout/CircleAccentTimeline"/>
    <dgm:cxn modelId="{20DE88D3-6F3F-434C-9D0D-EDB6FCA9B3B1}" type="presParOf" srcId="{84640D28-9E38-4838-8E13-680713C180FB}" destId="{92C50185-9CF6-4699-8A94-DEC034FCFFB7}" srcOrd="0" destOrd="0" presId="urn:microsoft.com/office/officeart/2008/layout/CircleAccentTimeline"/>
    <dgm:cxn modelId="{BEB2C76C-CB57-4C16-B26E-54093D67684B}" type="presParOf" srcId="{84640D28-9E38-4838-8E13-680713C180FB}" destId="{C5DAEC1A-411B-4771-A919-6BD6E3B24875}" srcOrd="1" destOrd="0" presId="urn:microsoft.com/office/officeart/2008/layout/CircleAccentTimeline"/>
    <dgm:cxn modelId="{48F31F55-909F-4D31-8999-2FD60E642AAC}" type="presParOf" srcId="{84640D28-9E38-4838-8E13-680713C180FB}" destId="{DA141C12-C6FC-438D-81FC-713C52EE68C8}" srcOrd="2" destOrd="0" presId="urn:microsoft.com/office/officeart/2008/layout/CircleAccentTimeline"/>
    <dgm:cxn modelId="{E5BAAEC3-F7BB-491E-88F8-DEB159610382}" type="presParOf" srcId="{9C31B2F0-580D-438B-930C-38810FF1D408}" destId="{2B1504A1-8467-4B76-A5F9-2F9264A186E3}" srcOrd="1" destOrd="0" presId="urn:microsoft.com/office/officeart/2008/layout/CircleAccentTimeline"/>
    <dgm:cxn modelId="{0F6EB6FC-E6FC-4FFD-86EF-E48B17C803E2}" type="presParOf" srcId="{9C31B2F0-580D-438B-930C-38810FF1D408}" destId="{B468DB02-BFCB-452D-8C36-05CB407FFBCE}" srcOrd="2" destOrd="0" presId="urn:microsoft.com/office/officeart/2008/layout/CircleAccentTimeline"/>
    <dgm:cxn modelId="{1F8A7E95-66D9-4B89-B26C-53AA1870CB0C}" type="presParOf" srcId="{9C31B2F0-580D-438B-930C-38810FF1D408}" destId="{8827443E-F0F5-4287-9F4C-A764EC55C5FF}" srcOrd="3" destOrd="0" presId="urn:microsoft.com/office/officeart/2008/layout/CircleAccentTimeline"/>
    <dgm:cxn modelId="{96D0B7AE-6C96-4C1B-94E1-6BA136EE1F74}" type="presParOf" srcId="{9C31B2F0-580D-438B-930C-38810FF1D408}" destId="{FEE5FD9D-6809-4164-B3F3-EBBAF6BF1DC0}" srcOrd="4" destOrd="0" presId="urn:microsoft.com/office/officeart/2008/layout/CircleAccentTimeline"/>
    <dgm:cxn modelId="{518F6808-DD66-4EF3-AFE4-245FDF389AC6}" type="presParOf" srcId="{FEE5FD9D-6809-4164-B3F3-EBBAF6BF1DC0}" destId="{456A8088-E4B1-4ED6-A6C1-559049F9F09A}" srcOrd="0" destOrd="0" presId="urn:microsoft.com/office/officeart/2008/layout/CircleAccentTimeline"/>
    <dgm:cxn modelId="{D170DF57-6D6B-4BF6-9D59-91F9A4310957}" type="presParOf" srcId="{FEE5FD9D-6809-4164-B3F3-EBBAF6BF1DC0}" destId="{2178AFFC-8BF0-48A7-8516-F1FC44938AC2}" srcOrd="1" destOrd="0" presId="urn:microsoft.com/office/officeart/2008/layout/CircleAccentTimeline"/>
    <dgm:cxn modelId="{20F68861-906F-46C1-AA2B-BFF2B15B1936}" type="presParOf" srcId="{FEE5FD9D-6809-4164-B3F3-EBBAF6BF1DC0}" destId="{72F0654F-0D8A-43E3-95C9-089A08A1C272}" srcOrd="2" destOrd="0" presId="urn:microsoft.com/office/officeart/2008/layout/CircleAccentTimeline"/>
    <dgm:cxn modelId="{85A9CCD9-67C7-4B1A-A14A-B36BD7DE249B}" type="presParOf" srcId="{9C31B2F0-580D-438B-930C-38810FF1D408}" destId="{DB49A2A6-D30F-4897-8574-2296B35E7ACF}" srcOrd="5" destOrd="0" presId="urn:microsoft.com/office/officeart/2008/layout/CircleAccentTimeline"/>
    <dgm:cxn modelId="{46A52C89-29FB-4FC9-A439-0A0C72809911}" type="presParOf" srcId="{9C31B2F0-580D-438B-930C-38810FF1D408}" destId="{74373D9A-FE5A-4142-A8BB-AC31CD45598D}" srcOrd="6" destOrd="0" presId="urn:microsoft.com/office/officeart/2008/layout/CircleAccentTimeline"/>
    <dgm:cxn modelId="{402519C4-28B8-476A-8DED-81194CF29D9D}" type="presParOf" srcId="{9C31B2F0-580D-438B-930C-38810FF1D408}" destId="{852A1708-AF54-4064-9901-45402F348852}" srcOrd="7" destOrd="0" presId="urn:microsoft.com/office/officeart/2008/layout/CircleAccentTimeline"/>
    <dgm:cxn modelId="{41175B72-7BD3-490E-8A81-1E616D5450A3}" type="presParOf" srcId="{852A1708-AF54-4064-9901-45402F348852}" destId="{C8C16650-3C2E-461F-B783-C0E49C1B4776}" srcOrd="0" destOrd="0" presId="urn:microsoft.com/office/officeart/2008/layout/CircleAccentTimeline"/>
    <dgm:cxn modelId="{324B96F3-E9A8-429E-836E-4D32D6343026}" type="presParOf" srcId="{852A1708-AF54-4064-9901-45402F348852}" destId="{EA3C34CE-1E47-400F-897D-5C7B1BE22547}" srcOrd="1" destOrd="0" presId="urn:microsoft.com/office/officeart/2008/layout/CircleAccentTimeline"/>
    <dgm:cxn modelId="{AA8522F8-19DE-4BBE-A180-245877C34D18}" type="presParOf" srcId="{852A1708-AF54-4064-9901-45402F348852}" destId="{968E389B-E8A6-41C4-BC14-779EBE736410}" srcOrd="2" destOrd="0" presId="urn:microsoft.com/office/officeart/2008/layout/CircleAccentTimeline"/>
    <dgm:cxn modelId="{8578CAE7-BABF-4CDB-9CB5-C16D04CBB883}" type="presParOf" srcId="{9C31B2F0-580D-438B-930C-38810FF1D408}" destId="{27AA9D21-FBE4-4016-879C-980B466F025C}" srcOrd="8" destOrd="0" presId="urn:microsoft.com/office/officeart/2008/layout/CircleAccentTimeline"/>
    <dgm:cxn modelId="{CFF1CC70-06F9-466C-8632-A8B77DCBE6FC}" type="presParOf" srcId="{9C31B2F0-580D-438B-930C-38810FF1D408}" destId="{D0C5E3D5-AB6F-47C4-9887-5CD6FC781C0F}" srcOrd="9" destOrd="0" presId="urn:microsoft.com/office/officeart/2008/layout/CircleAccentTimeline"/>
    <dgm:cxn modelId="{37B38BB9-94AD-4D09-A403-FA78EDA48BAB}" type="presParOf" srcId="{9C31B2F0-580D-438B-930C-38810FF1D408}" destId="{F7E4F276-F004-47D8-B420-B8720414219A}" srcOrd="10" destOrd="0" presId="urn:microsoft.com/office/officeart/2008/layout/CircleAccentTimeline"/>
    <dgm:cxn modelId="{98C9C4D2-F414-4E86-B82A-5F30E2466D59}" type="presParOf" srcId="{9C31B2F0-580D-438B-930C-38810FF1D408}" destId="{F8731AD9-D679-4957-895B-B3459944B72F}" srcOrd="11" destOrd="0" presId="urn:microsoft.com/office/officeart/2008/layout/CircleAccentTimeline"/>
    <dgm:cxn modelId="{995620C7-3F1F-433C-971C-7BD21FFFA456}" type="presParOf" srcId="{F8731AD9-D679-4957-895B-B3459944B72F}" destId="{631ECDB2-12A0-42C6-8444-FE395802623F}" srcOrd="0" destOrd="0" presId="urn:microsoft.com/office/officeart/2008/layout/CircleAccentTimeline"/>
    <dgm:cxn modelId="{00B88415-75B6-4E32-9AEE-365DE9A6CA11}" type="presParOf" srcId="{F8731AD9-D679-4957-895B-B3459944B72F}" destId="{DC7F3D77-3012-42B8-90E3-3000C870BBED}" srcOrd="1" destOrd="0" presId="urn:microsoft.com/office/officeart/2008/layout/CircleAccentTimeline"/>
    <dgm:cxn modelId="{822CB50F-A1B5-4DA0-B89E-79EF2F9F3B6B}" type="presParOf" srcId="{F8731AD9-D679-4957-895B-B3459944B72F}" destId="{1C44E887-5A11-43B8-A839-9D9A151ECA97}" srcOrd="2" destOrd="0" presId="urn:microsoft.com/office/officeart/2008/layout/CircleAccentTimeline"/>
    <dgm:cxn modelId="{8D29FCEA-1CDA-4124-A77E-4E5765A87102}" type="presParOf" srcId="{9C31B2F0-580D-438B-930C-38810FF1D408}" destId="{C7B88D8A-FD81-4A05-843A-3A54AF94E72D}" srcOrd="12" destOrd="0" presId="urn:microsoft.com/office/officeart/2008/layout/CircleAccentTimeline"/>
    <dgm:cxn modelId="{4BA7CB21-4B2D-4301-A702-8999C2762991}" type="presParOf" srcId="{9C31B2F0-580D-438B-930C-38810FF1D408}" destId="{2E00E334-A186-4005-87C4-5355C1F91D31}" srcOrd="13" destOrd="0" presId="urn:microsoft.com/office/officeart/2008/layout/CircleAccentTimeline"/>
    <dgm:cxn modelId="{657D9A31-8785-43A7-956F-19F18645848E}" type="presParOf" srcId="{9C31B2F0-580D-438B-930C-38810FF1D408}" destId="{7B01B5F0-803D-4CA1-9DCA-B935FAFE5338}" srcOrd="14" destOrd="0" presId="urn:microsoft.com/office/officeart/2008/layout/CircleAccentTimeline"/>
    <dgm:cxn modelId="{E300ED6E-881E-4800-8A5B-8A2F8ADD1400}" type="presParOf" srcId="{9C31B2F0-580D-438B-930C-38810FF1D408}" destId="{34B4F7C1-A69F-46C3-B93F-93F534441613}" srcOrd="15" destOrd="0" presId="urn:microsoft.com/office/officeart/2008/layout/CircleAccentTimeline"/>
    <dgm:cxn modelId="{CD4E2C51-8C31-4BD9-8F99-97435A4A8D23}" type="presParOf" srcId="{34B4F7C1-A69F-46C3-B93F-93F534441613}" destId="{94274638-5857-4998-BD7A-896452D9D4D6}" srcOrd="0" destOrd="0" presId="urn:microsoft.com/office/officeart/2008/layout/CircleAccentTimeline"/>
    <dgm:cxn modelId="{938577DF-5D52-4A01-A20B-0D902709CBA8}" type="presParOf" srcId="{34B4F7C1-A69F-46C3-B93F-93F534441613}" destId="{D8EDF388-3681-448E-87CB-959131C4DFD3}" srcOrd="1" destOrd="0" presId="urn:microsoft.com/office/officeart/2008/layout/CircleAccentTimeline"/>
    <dgm:cxn modelId="{9AFB6F80-BEC4-40CE-BCDC-ECA64A0F8570}" type="presParOf" srcId="{34B4F7C1-A69F-46C3-B93F-93F534441613}" destId="{C79A1935-D38F-4179-84AF-39BDB6C9C6EF}" srcOrd="2" destOrd="0" presId="urn:microsoft.com/office/officeart/2008/layout/CircleAccentTimeline"/>
    <dgm:cxn modelId="{8E896EE7-4FB2-46E9-A0CC-0C54662E61DF}" type="presParOf" srcId="{9C31B2F0-580D-438B-930C-38810FF1D408}" destId="{7336AFA5-2335-418D-89AC-B4C5C2CA0C13}" srcOrd="16" destOrd="0" presId="urn:microsoft.com/office/officeart/2008/layout/CircleAccentTimeline"/>
    <dgm:cxn modelId="{9CA6912B-2B3A-486A-A03A-D279719572D3}" type="presParOf" srcId="{9C31B2F0-580D-438B-930C-38810FF1D408}" destId="{876CB1DD-74D8-4066-94E7-C471011F1E97}" srcOrd="17" destOrd="0" presId="urn:microsoft.com/office/officeart/2008/layout/CircleAccentTimeline"/>
    <dgm:cxn modelId="{D98C579D-606D-4DFF-B10E-05574D5AB84D}" type="presParOf" srcId="{9C31B2F0-580D-438B-930C-38810FF1D408}" destId="{8910CADB-5862-43CE-BC12-142CB494767E}" srcOrd="18" destOrd="0" presId="urn:microsoft.com/office/officeart/2008/layout/CircleAccentTimeline"/>
    <dgm:cxn modelId="{EB960A34-0439-493A-B062-0CFD72C329CB}" type="presParOf" srcId="{8910CADB-5862-43CE-BC12-142CB494767E}" destId="{597D82D9-5C82-4A90-A995-E13A3EA51F3E}" srcOrd="0" destOrd="0" presId="urn:microsoft.com/office/officeart/2008/layout/CircleAccentTimeline"/>
    <dgm:cxn modelId="{AAF2CA1B-2A21-4CFA-AB84-47CC01CB9A6F}" type="presParOf" srcId="{8910CADB-5862-43CE-BC12-142CB494767E}" destId="{49786F43-0BBD-45E8-B5E6-D0B4EDD6A4C8}" srcOrd="1" destOrd="0" presId="urn:microsoft.com/office/officeart/2008/layout/CircleAccentTimeline"/>
    <dgm:cxn modelId="{BCE84CCD-3384-4BE7-BA6E-030D7770CED0}" type="presParOf" srcId="{8910CADB-5862-43CE-BC12-142CB494767E}" destId="{F99FA90A-572D-4309-A84C-5B9415BD41FC}" srcOrd="2" destOrd="0" presId="urn:microsoft.com/office/officeart/2008/layout/CircleAccentTimeline"/>
    <dgm:cxn modelId="{C13FA97A-208E-42AB-A145-CFA7AB24D107}" type="presParOf" srcId="{9C31B2F0-580D-438B-930C-38810FF1D408}" destId="{16418DDB-515D-49F3-B3B1-92CDC29D6A0A}" srcOrd="19" destOrd="0" presId="urn:microsoft.com/office/officeart/2008/layout/CircleAccentTimeline"/>
    <dgm:cxn modelId="{6A218FB2-F451-47A5-977F-5AF35897C37E}" type="presParOf" srcId="{9C31B2F0-580D-438B-930C-38810FF1D408}" destId="{04B51C87-3AE7-4266-8655-F4B484C7A082}" srcOrd="20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6A12E76-96D8-45A7-BC42-2ACE14BDD26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DEBF4D1E-3D3B-4424-9688-795C9CF59B65}">
      <dgm:prSet phldrT="[Texte]"/>
      <dgm:spPr/>
      <dgm:t>
        <a:bodyPr/>
        <a:lstStyle/>
        <a:p>
          <a:r>
            <a:rPr lang="fr-FR" dirty="0"/>
            <a:t>RDC</a:t>
          </a:r>
        </a:p>
      </dgm:t>
    </dgm:pt>
    <dgm:pt modelId="{7AE2D269-D843-483A-B800-2A1C085144DB}" type="parTrans" cxnId="{565B7105-687C-41B3-8CBD-A267988ACC5C}">
      <dgm:prSet/>
      <dgm:spPr/>
      <dgm:t>
        <a:bodyPr/>
        <a:lstStyle/>
        <a:p>
          <a:endParaRPr lang="fr-FR"/>
        </a:p>
      </dgm:t>
    </dgm:pt>
    <dgm:pt modelId="{B4ED450A-EA1A-49F1-8EC1-26399BB240BA}" type="sibTrans" cxnId="{565B7105-687C-41B3-8CBD-A267988ACC5C}">
      <dgm:prSet/>
      <dgm:spPr/>
      <dgm:t>
        <a:bodyPr/>
        <a:lstStyle/>
        <a:p>
          <a:endParaRPr lang="fr-FR"/>
        </a:p>
      </dgm:t>
    </dgm:pt>
    <dgm:pt modelId="{CA4FC6B5-1D3E-488F-B04E-6815A64167D5}">
      <dgm:prSet phldrT="[Texte]"/>
      <dgm:spPr/>
      <dgm:t>
        <a:bodyPr/>
        <a:lstStyle/>
        <a:p>
          <a:r>
            <a:rPr lang="fr-FR" dirty="0"/>
            <a:t>R+1</a:t>
          </a:r>
        </a:p>
      </dgm:t>
    </dgm:pt>
    <dgm:pt modelId="{5B0DC3BF-2FF5-4248-AD66-D51011C037A0}" type="parTrans" cxnId="{7FE76D5D-5B25-466B-A655-1DA3E659FF9D}">
      <dgm:prSet/>
      <dgm:spPr/>
      <dgm:t>
        <a:bodyPr/>
        <a:lstStyle/>
        <a:p>
          <a:endParaRPr lang="fr-FR"/>
        </a:p>
      </dgm:t>
    </dgm:pt>
    <dgm:pt modelId="{4772198F-1E80-4A1C-AC7C-D25DB82F3BCF}" type="sibTrans" cxnId="{7FE76D5D-5B25-466B-A655-1DA3E659FF9D}">
      <dgm:prSet/>
      <dgm:spPr/>
      <dgm:t>
        <a:bodyPr/>
        <a:lstStyle/>
        <a:p>
          <a:endParaRPr lang="fr-FR"/>
        </a:p>
      </dgm:t>
    </dgm:pt>
    <dgm:pt modelId="{1CEA7537-0B27-4275-9E4F-6C7ADC3B5199}">
      <dgm:prSet phldrT="[Texte]"/>
      <dgm:spPr/>
      <dgm:t>
        <a:bodyPr/>
        <a:lstStyle/>
        <a:p>
          <a:r>
            <a:rPr lang="fr-FR" dirty="0"/>
            <a:t>R+2</a:t>
          </a:r>
        </a:p>
      </dgm:t>
    </dgm:pt>
    <dgm:pt modelId="{D3C73522-58E3-40F4-AFA3-588A7F801DE5}" type="parTrans" cxnId="{D8626E1E-66DF-4E93-BBF5-65A3EA78141E}">
      <dgm:prSet/>
      <dgm:spPr/>
      <dgm:t>
        <a:bodyPr/>
        <a:lstStyle/>
        <a:p>
          <a:endParaRPr lang="fr-FR"/>
        </a:p>
      </dgm:t>
    </dgm:pt>
    <dgm:pt modelId="{9252860C-5ABE-4D1D-B574-C4575382D9DF}" type="sibTrans" cxnId="{D8626E1E-66DF-4E93-BBF5-65A3EA78141E}">
      <dgm:prSet/>
      <dgm:spPr/>
      <dgm:t>
        <a:bodyPr/>
        <a:lstStyle/>
        <a:p>
          <a:endParaRPr lang="fr-FR"/>
        </a:p>
      </dgm:t>
    </dgm:pt>
    <dgm:pt modelId="{EC044022-A166-4410-80F8-3A816C979431}">
      <dgm:prSet/>
      <dgm:spPr/>
      <dgm:t>
        <a:bodyPr/>
        <a:lstStyle/>
        <a:p>
          <a:r>
            <a:rPr lang="fr-FR" dirty="0"/>
            <a:t>Accueil, espaces communs (buanderie, réfectoire, salon…)</a:t>
          </a:r>
        </a:p>
      </dgm:t>
    </dgm:pt>
    <dgm:pt modelId="{8502707C-DFDB-47CC-AE74-CE06296AA3D3}" type="parTrans" cxnId="{3C7A6224-F215-431B-844C-345AC07FBC0B}">
      <dgm:prSet/>
      <dgm:spPr/>
      <dgm:t>
        <a:bodyPr/>
        <a:lstStyle/>
        <a:p>
          <a:endParaRPr lang="fr-FR"/>
        </a:p>
      </dgm:t>
    </dgm:pt>
    <dgm:pt modelId="{636BE3BC-A9AE-4465-A9FF-C56EFD33F395}" type="sibTrans" cxnId="{3C7A6224-F215-431B-844C-345AC07FBC0B}">
      <dgm:prSet/>
      <dgm:spPr/>
      <dgm:t>
        <a:bodyPr/>
        <a:lstStyle/>
        <a:p>
          <a:endParaRPr lang="fr-FR"/>
        </a:p>
      </dgm:t>
    </dgm:pt>
    <dgm:pt modelId="{E12F72A0-B1EC-4999-BEB3-550D501506C9}">
      <dgm:prSet/>
      <dgm:spPr/>
      <dgm:t>
        <a:bodyPr/>
        <a:lstStyle/>
        <a:p>
          <a:r>
            <a:rPr lang="fr-FR" dirty="0"/>
            <a:t>20 chambres LAM</a:t>
          </a:r>
        </a:p>
      </dgm:t>
    </dgm:pt>
    <dgm:pt modelId="{DA04CCF9-E03B-4098-964E-0974439116AA}" type="parTrans" cxnId="{5F35C0B7-313A-4C2B-BFCC-5B7D1F7177EA}">
      <dgm:prSet/>
      <dgm:spPr/>
      <dgm:t>
        <a:bodyPr/>
        <a:lstStyle/>
        <a:p>
          <a:endParaRPr lang="fr-FR"/>
        </a:p>
      </dgm:t>
    </dgm:pt>
    <dgm:pt modelId="{8FB2BAFA-A838-45D9-9CF4-6D3F3F693FD3}" type="sibTrans" cxnId="{5F35C0B7-313A-4C2B-BFCC-5B7D1F7177EA}">
      <dgm:prSet/>
      <dgm:spPr/>
      <dgm:t>
        <a:bodyPr/>
        <a:lstStyle/>
        <a:p>
          <a:endParaRPr lang="fr-FR"/>
        </a:p>
      </dgm:t>
    </dgm:pt>
    <dgm:pt modelId="{CB04B4AB-E08F-4DDA-AFD8-2519D16E4B67}">
      <dgm:prSet/>
      <dgm:spPr/>
      <dgm:t>
        <a:bodyPr/>
        <a:lstStyle/>
        <a:p>
          <a:r>
            <a:rPr lang="fr-FR" dirty="0"/>
            <a:t>5 chambres + bureaux (ACT, ACTHM, LAM) + un studio «visiteurs »</a:t>
          </a:r>
        </a:p>
      </dgm:t>
    </dgm:pt>
    <dgm:pt modelId="{44056C15-44F1-458D-87BD-7EEB52D27255}" type="parTrans" cxnId="{1594B3E9-38DD-4DCA-8B3F-1505ABDCB02A}">
      <dgm:prSet/>
      <dgm:spPr/>
      <dgm:t>
        <a:bodyPr/>
        <a:lstStyle/>
        <a:p>
          <a:endParaRPr lang="fr-FR"/>
        </a:p>
      </dgm:t>
    </dgm:pt>
    <dgm:pt modelId="{9908AA7E-967F-4C06-80B5-157117619ECF}" type="sibTrans" cxnId="{1594B3E9-38DD-4DCA-8B3F-1505ABDCB02A}">
      <dgm:prSet/>
      <dgm:spPr/>
      <dgm:t>
        <a:bodyPr/>
        <a:lstStyle/>
        <a:p>
          <a:endParaRPr lang="fr-FR"/>
        </a:p>
      </dgm:t>
    </dgm:pt>
    <dgm:pt modelId="{7AACF346-85C3-48FD-A704-B2026A1A014A}">
      <dgm:prSet/>
      <dgm:spPr/>
      <dgm:t>
        <a:bodyPr/>
        <a:lstStyle/>
        <a:p>
          <a:r>
            <a:rPr lang="fr-FR" dirty="0"/>
            <a:t>Espaces communs (salles de réunion, salle d’activité / kiné)</a:t>
          </a:r>
        </a:p>
      </dgm:t>
    </dgm:pt>
    <dgm:pt modelId="{909570D9-08CB-4650-9191-E05BA90C1ADF}" type="parTrans" cxnId="{1B3A89CF-8F72-496D-96F7-44FFD3FE5176}">
      <dgm:prSet/>
      <dgm:spPr/>
      <dgm:t>
        <a:bodyPr/>
        <a:lstStyle/>
        <a:p>
          <a:endParaRPr lang="fr-FR"/>
        </a:p>
      </dgm:t>
    </dgm:pt>
    <dgm:pt modelId="{AAEBDB2E-C18C-4F06-9E41-82879BE350FD}" type="sibTrans" cxnId="{1B3A89CF-8F72-496D-96F7-44FFD3FE5176}">
      <dgm:prSet/>
      <dgm:spPr/>
      <dgm:t>
        <a:bodyPr/>
        <a:lstStyle/>
        <a:p>
          <a:endParaRPr lang="fr-FR"/>
        </a:p>
      </dgm:t>
    </dgm:pt>
    <dgm:pt modelId="{79DF6C4C-9EC0-4332-A267-510FAB78ED83}">
      <dgm:prSet/>
      <dgm:spPr/>
      <dgm:t>
        <a:bodyPr/>
        <a:lstStyle/>
        <a:p>
          <a:r>
            <a:rPr lang="fr-FR" dirty="0"/>
            <a:t>Infirmerie, salle de soins et salle de transmissions</a:t>
          </a:r>
        </a:p>
      </dgm:t>
    </dgm:pt>
    <dgm:pt modelId="{30346601-0BED-4FAA-B1E8-967E5AF2EF90}" type="parTrans" cxnId="{EE61B8E4-68DC-4A76-959E-287AEC555122}">
      <dgm:prSet/>
      <dgm:spPr/>
      <dgm:t>
        <a:bodyPr/>
        <a:lstStyle/>
        <a:p>
          <a:endParaRPr lang="fr-FR"/>
        </a:p>
      </dgm:t>
    </dgm:pt>
    <dgm:pt modelId="{22029496-4966-4CC7-A589-EF328875CFC3}" type="sibTrans" cxnId="{EE61B8E4-68DC-4A76-959E-287AEC555122}">
      <dgm:prSet/>
      <dgm:spPr/>
      <dgm:t>
        <a:bodyPr/>
        <a:lstStyle/>
        <a:p>
          <a:endParaRPr lang="fr-FR"/>
        </a:p>
      </dgm:t>
    </dgm:pt>
    <dgm:pt modelId="{33E8FF3B-FD1C-43A6-8691-6EA3E1F3046E}">
      <dgm:prSet/>
      <dgm:spPr/>
      <dgm:t>
        <a:bodyPr/>
        <a:lstStyle/>
        <a:p>
          <a:r>
            <a:rPr lang="fr-FR" dirty="0"/>
            <a:t>Espace ACT </a:t>
          </a:r>
        </a:p>
      </dgm:t>
    </dgm:pt>
    <dgm:pt modelId="{33DBDB02-34FA-4C9C-9715-57DBECC012CE}" type="parTrans" cxnId="{F74B2551-FB18-4511-800A-EDB4FF737AF1}">
      <dgm:prSet/>
      <dgm:spPr/>
      <dgm:t>
        <a:bodyPr/>
        <a:lstStyle/>
        <a:p>
          <a:endParaRPr lang="fr-FR"/>
        </a:p>
      </dgm:t>
    </dgm:pt>
    <dgm:pt modelId="{855AA18F-DDFC-43E8-8571-B99B6F72A5DC}" type="sibTrans" cxnId="{F74B2551-FB18-4511-800A-EDB4FF737AF1}">
      <dgm:prSet/>
      <dgm:spPr/>
      <dgm:t>
        <a:bodyPr/>
        <a:lstStyle/>
        <a:p>
          <a:endParaRPr lang="fr-FR"/>
        </a:p>
      </dgm:t>
    </dgm:pt>
    <dgm:pt modelId="{BD9BDDD0-C4F9-4DB0-8FD2-06953F430663}">
      <dgm:prSet/>
      <dgm:spPr/>
      <dgm:t>
        <a:bodyPr/>
        <a:lstStyle/>
        <a:p>
          <a:r>
            <a:rPr lang="fr-FR" dirty="0"/>
            <a:t>Espaces pro (vestiaires, salle de pause…)</a:t>
          </a:r>
        </a:p>
      </dgm:t>
    </dgm:pt>
    <dgm:pt modelId="{307F52B2-040F-4E71-9A30-CF613BADB526}" type="parTrans" cxnId="{6C69D628-4DDB-40AB-98AE-09158387A02F}">
      <dgm:prSet/>
      <dgm:spPr/>
      <dgm:t>
        <a:bodyPr/>
        <a:lstStyle/>
        <a:p>
          <a:endParaRPr lang="fr-FR"/>
        </a:p>
      </dgm:t>
    </dgm:pt>
    <dgm:pt modelId="{D111BD2B-764C-4526-A8AD-BFD7B675CE38}" type="sibTrans" cxnId="{6C69D628-4DDB-40AB-98AE-09158387A02F}">
      <dgm:prSet/>
      <dgm:spPr/>
      <dgm:t>
        <a:bodyPr/>
        <a:lstStyle/>
        <a:p>
          <a:endParaRPr lang="fr-FR"/>
        </a:p>
      </dgm:t>
    </dgm:pt>
    <dgm:pt modelId="{5D3373B3-2E00-485E-8AA7-BD1547381019}">
      <dgm:prSet/>
      <dgm:spPr/>
      <dgm:t>
        <a:bodyPr/>
        <a:lstStyle/>
        <a:p>
          <a:r>
            <a:rPr lang="fr-FR" dirty="0"/>
            <a:t>Extérieur </a:t>
          </a:r>
        </a:p>
      </dgm:t>
    </dgm:pt>
    <dgm:pt modelId="{6388BE1C-664A-4FB1-BF3C-D247EA26AFC7}" type="parTrans" cxnId="{81AA882D-CEDB-47DC-81C8-B5143643C043}">
      <dgm:prSet/>
      <dgm:spPr/>
      <dgm:t>
        <a:bodyPr/>
        <a:lstStyle/>
        <a:p>
          <a:endParaRPr lang="fr-FR"/>
        </a:p>
      </dgm:t>
    </dgm:pt>
    <dgm:pt modelId="{4875DC9F-2F22-4723-A963-6799B6FF9608}" type="sibTrans" cxnId="{81AA882D-CEDB-47DC-81C8-B5143643C043}">
      <dgm:prSet/>
      <dgm:spPr/>
      <dgm:t>
        <a:bodyPr/>
        <a:lstStyle/>
        <a:p>
          <a:endParaRPr lang="fr-FR"/>
        </a:p>
      </dgm:t>
    </dgm:pt>
    <dgm:pt modelId="{A45BE2A7-6264-470B-A7F7-EEF8E958B278}">
      <dgm:prSet/>
      <dgm:spPr/>
      <dgm:t>
        <a:bodyPr/>
        <a:lstStyle/>
        <a:p>
          <a:r>
            <a:rPr lang="fr-FR" dirty="0"/>
            <a:t>Local vélo </a:t>
          </a:r>
        </a:p>
      </dgm:t>
    </dgm:pt>
    <dgm:pt modelId="{2ADD7E8A-318C-4BEA-B1F9-047006A58608}" type="parTrans" cxnId="{641BA990-A143-427F-8BD5-881A1CAAD430}">
      <dgm:prSet/>
      <dgm:spPr/>
      <dgm:t>
        <a:bodyPr/>
        <a:lstStyle/>
        <a:p>
          <a:endParaRPr lang="fr-FR"/>
        </a:p>
      </dgm:t>
    </dgm:pt>
    <dgm:pt modelId="{3534D849-E5DC-4769-85B2-3744B782DEFF}" type="sibTrans" cxnId="{641BA990-A143-427F-8BD5-881A1CAAD430}">
      <dgm:prSet/>
      <dgm:spPr/>
      <dgm:t>
        <a:bodyPr/>
        <a:lstStyle/>
        <a:p>
          <a:endParaRPr lang="fr-FR"/>
        </a:p>
      </dgm:t>
    </dgm:pt>
    <dgm:pt modelId="{FBFBC176-2623-42C3-A0F0-B4BCA7EBB930}">
      <dgm:prSet/>
      <dgm:spPr/>
      <dgm:t>
        <a:bodyPr/>
        <a:lstStyle/>
        <a:p>
          <a:r>
            <a:rPr lang="fr-FR" dirty="0"/>
            <a:t>Local groupe électrogène </a:t>
          </a:r>
        </a:p>
      </dgm:t>
    </dgm:pt>
    <dgm:pt modelId="{7953D49D-42D7-4EC5-9B32-BB117B9D2B57}" type="parTrans" cxnId="{2BA774AD-0F43-4FC0-B04E-D4C880340593}">
      <dgm:prSet/>
      <dgm:spPr/>
      <dgm:t>
        <a:bodyPr/>
        <a:lstStyle/>
        <a:p>
          <a:endParaRPr lang="fr-FR"/>
        </a:p>
      </dgm:t>
    </dgm:pt>
    <dgm:pt modelId="{240C65F4-2F73-4DAD-9620-5D516ACBF234}" type="sibTrans" cxnId="{2BA774AD-0F43-4FC0-B04E-D4C880340593}">
      <dgm:prSet/>
      <dgm:spPr/>
      <dgm:t>
        <a:bodyPr/>
        <a:lstStyle/>
        <a:p>
          <a:endParaRPr lang="fr-FR"/>
        </a:p>
      </dgm:t>
    </dgm:pt>
    <dgm:pt modelId="{640D98BA-FEA1-4130-A8C6-D2CFE30137BD}" type="pres">
      <dgm:prSet presAssocID="{06A12E76-96D8-45A7-BC42-2ACE14BDD26D}" presName="linear" presStyleCnt="0">
        <dgm:presLayoutVars>
          <dgm:dir/>
          <dgm:animLvl val="lvl"/>
          <dgm:resizeHandles val="exact"/>
        </dgm:presLayoutVars>
      </dgm:prSet>
      <dgm:spPr/>
    </dgm:pt>
    <dgm:pt modelId="{5CA929CE-CBBF-4F54-AB81-A32D1323CDA4}" type="pres">
      <dgm:prSet presAssocID="{DEBF4D1E-3D3B-4424-9688-795C9CF59B65}" presName="parentLin" presStyleCnt="0"/>
      <dgm:spPr/>
    </dgm:pt>
    <dgm:pt modelId="{6C1EDF64-FD29-45A7-865E-AB397749911B}" type="pres">
      <dgm:prSet presAssocID="{DEBF4D1E-3D3B-4424-9688-795C9CF59B65}" presName="parentLeftMargin" presStyleLbl="node1" presStyleIdx="0" presStyleCnt="4"/>
      <dgm:spPr/>
    </dgm:pt>
    <dgm:pt modelId="{499617F3-D2ED-4407-9159-399BC75811B2}" type="pres">
      <dgm:prSet presAssocID="{DEBF4D1E-3D3B-4424-9688-795C9CF59B65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0B6AA5A0-8732-4CD4-BAA8-0E848CBC3EA3}" type="pres">
      <dgm:prSet presAssocID="{DEBF4D1E-3D3B-4424-9688-795C9CF59B65}" presName="negativeSpace" presStyleCnt="0"/>
      <dgm:spPr/>
    </dgm:pt>
    <dgm:pt modelId="{7146FA01-8A6D-49B9-90F8-C00038E56A0C}" type="pres">
      <dgm:prSet presAssocID="{DEBF4D1E-3D3B-4424-9688-795C9CF59B65}" presName="childText" presStyleLbl="conFgAcc1" presStyleIdx="0" presStyleCnt="4">
        <dgm:presLayoutVars>
          <dgm:bulletEnabled val="1"/>
        </dgm:presLayoutVars>
      </dgm:prSet>
      <dgm:spPr/>
    </dgm:pt>
    <dgm:pt modelId="{2713FB6F-9D22-4ED7-A72A-57F362DD2E1E}" type="pres">
      <dgm:prSet presAssocID="{B4ED450A-EA1A-49F1-8EC1-26399BB240BA}" presName="spaceBetweenRectangles" presStyleCnt="0"/>
      <dgm:spPr/>
    </dgm:pt>
    <dgm:pt modelId="{5ED81D5F-77B4-411E-973D-1BAC212DF791}" type="pres">
      <dgm:prSet presAssocID="{CA4FC6B5-1D3E-488F-B04E-6815A64167D5}" presName="parentLin" presStyleCnt="0"/>
      <dgm:spPr/>
    </dgm:pt>
    <dgm:pt modelId="{FD6479FF-B56A-40BC-8E64-075D582B366B}" type="pres">
      <dgm:prSet presAssocID="{CA4FC6B5-1D3E-488F-B04E-6815A64167D5}" presName="parentLeftMargin" presStyleLbl="node1" presStyleIdx="0" presStyleCnt="4"/>
      <dgm:spPr/>
    </dgm:pt>
    <dgm:pt modelId="{D7AD5B81-77FD-4D17-861F-74BE36B9E9A2}" type="pres">
      <dgm:prSet presAssocID="{CA4FC6B5-1D3E-488F-B04E-6815A64167D5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D2AA179A-56BF-4BFB-A824-C06A9114FCB1}" type="pres">
      <dgm:prSet presAssocID="{CA4FC6B5-1D3E-488F-B04E-6815A64167D5}" presName="negativeSpace" presStyleCnt="0"/>
      <dgm:spPr/>
    </dgm:pt>
    <dgm:pt modelId="{4C6004A7-05C0-4BC1-9D46-EAD41F2801FB}" type="pres">
      <dgm:prSet presAssocID="{CA4FC6B5-1D3E-488F-B04E-6815A64167D5}" presName="childText" presStyleLbl="conFgAcc1" presStyleIdx="1" presStyleCnt="4">
        <dgm:presLayoutVars>
          <dgm:bulletEnabled val="1"/>
        </dgm:presLayoutVars>
      </dgm:prSet>
      <dgm:spPr/>
    </dgm:pt>
    <dgm:pt modelId="{64D242F1-C51E-4580-B348-CA4F207C04DA}" type="pres">
      <dgm:prSet presAssocID="{4772198F-1E80-4A1C-AC7C-D25DB82F3BCF}" presName="spaceBetweenRectangles" presStyleCnt="0"/>
      <dgm:spPr/>
    </dgm:pt>
    <dgm:pt modelId="{4C1294F6-DC59-420E-A08F-0817D34D0D50}" type="pres">
      <dgm:prSet presAssocID="{1CEA7537-0B27-4275-9E4F-6C7ADC3B5199}" presName="parentLin" presStyleCnt="0"/>
      <dgm:spPr/>
    </dgm:pt>
    <dgm:pt modelId="{47DD7A6B-80F2-4999-A115-6DA8961322E3}" type="pres">
      <dgm:prSet presAssocID="{1CEA7537-0B27-4275-9E4F-6C7ADC3B5199}" presName="parentLeftMargin" presStyleLbl="node1" presStyleIdx="1" presStyleCnt="4"/>
      <dgm:spPr/>
    </dgm:pt>
    <dgm:pt modelId="{2545796E-38B2-4DFA-8BAE-DD2F9EBECAED}" type="pres">
      <dgm:prSet presAssocID="{1CEA7537-0B27-4275-9E4F-6C7ADC3B5199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216ADAB4-70B0-49C0-8E4F-E32D92D61ABC}" type="pres">
      <dgm:prSet presAssocID="{1CEA7537-0B27-4275-9E4F-6C7ADC3B5199}" presName="negativeSpace" presStyleCnt="0"/>
      <dgm:spPr/>
    </dgm:pt>
    <dgm:pt modelId="{87880283-9D9E-4025-AD1A-03D2B40E3891}" type="pres">
      <dgm:prSet presAssocID="{1CEA7537-0B27-4275-9E4F-6C7ADC3B5199}" presName="childText" presStyleLbl="conFgAcc1" presStyleIdx="2" presStyleCnt="4">
        <dgm:presLayoutVars>
          <dgm:bulletEnabled val="1"/>
        </dgm:presLayoutVars>
      </dgm:prSet>
      <dgm:spPr/>
    </dgm:pt>
    <dgm:pt modelId="{28D19AF9-CACB-4BE6-8DAE-B2C1D1DFA09F}" type="pres">
      <dgm:prSet presAssocID="{9252860C-5ABE-4D1D-B574-C4575382D9DF}" presName="spaceBetweenRectangles" presStyleCnt="0"/>
      <dgm:spPr/>
    </dgm:pt>
    <dgm:pt modelId="{4E1458C0-BC97-4169-B6C3-CE228D053597}" type="pres">
      <dgm:prSet presAssocID="{5D3373B3-2E00-485E-8AA7-BD1547381019}" presName="parentLin" presStyleCnt="0"/>
      <dgm:spPr/>
    </dgm:pt>
    <dgm:pt modelId="{FB907EC6-06D1-4176-AB94-4A92CFFF10D8}" type="pres">
      <dgm:prSet presAssocID="{5D3373B3-2E00-485E-8AA7-BD1547381019}" presName="parentLeftMargin" presStyleLbl="node1" presStyleIdx="2" presStyleCnt="4"/>
      <dgm:spPr/>
    </dgm:pt>
    <dgm:pt modelId="{29ABFDA1-09C5-4EF8-A69D-2142198A8FEF}" type="pres">
      <dgm:prSet presAssocID="{5D3373B3-2E00-485E-8AA7-BD1547381019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0F157D1C-B685-46BA-A4F4-D7A89ACDA61E}" type="pres">
      <dgm:prSet presAssocID="{5D3373B3-2E00-485E-8AA7-BD1547381019}" presName="negativeSpace" presStyleCnt="0"/>
      <dgm:spPr/>
    </dgm:pt>
    <dgm:pt modelId="{42602CB0-E89D-4CBE-AB1A-06418CD851DC}" type="pres">
      <dgm:prSet presAssocID="{5D3373B3-2E00-485E-8AA7-BD154738101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65B7105-687C-41B3-8CBD-A267988ACC5C}" srcId="{06A12E76-96D8-45A7-BC42-2ACE14BDD26D}" destId="{DEBF4D1E-3D3B-4424-9688-795C9CF59B65}" srcOrd="0" destOrd="0" parTransId="{7AE2D269-D843-483A-B800-2A1C085144DB}" sibTransId="{B4ED450A-EA1A-49F1-8EC1-26399BB240BA}"/>
    <dgm:cxn modelId="{7ADD751D-B2FC-458A-91CE-E439FE5A6589}" type="presOf" srcId="{06A12E76-96D8-45A7-BC42-2ACE14BDD26D}" destId="{640D98BA-FEA1-4130-A8C6-D2CFE30137BD}" srcOrd="0" destOrd="0" presId="urn:microsoft.com/office/officeart/2005/8/layout/list1"/>
    <dgm:cxn modelId="{D8626E1E-66DF-4E93-BBF5-65A3EA78141E}" srcId="{06A12E76-96D8-45A7-BC42-2ACE14BDD26D}" destId="{1CEA7537-0B27-4275-9E4F-6C7ADC3B5199}" srcOrd="2" destOrd="0" parTransId="{D3C73522-58E3-40F4-AFA3-588A7F801DE5}" sibTransId="{9252860C-5ABE-4D1D-B574-C4575382D9DF}"/>
    <dgm:cxn modelId="{3C7A6224-F215-431B-844C-345AC07FBC0B}" srcId="{DEBF4D1E-3D3B-4424-9688-795C9CF59B65}" destId="{EC044022-A166-4410-80F8-3A816C979431}" srcOrd="0" destOrd="0" parTransId="{8502707C-DFDB-47CC-AE74-CE06296AA3D3}" sibTransId="{636BE3BC-A9AE-4465-A9FF-C56EFD33F395}"/>
    <dgm:cxn modelId="{6C69D628-4DDB-40AB-98AE-09158387A02F}" srcId="{1CEA7537-0B27-4275-9E4F-6C7ADC3B5199}" destId="{BD9BDDD0-C4F9-4DB0-8FD2-06953F430663}" srcOrd="2" destOrd="0" parTransId="{307F52B2-040F-4E71-9A30-CF613BADB526}" sibTransId="{D111BD2B-764C-4526-A8AD-BFD7B675CE38}"/>
    <dgm:cxn modelId="{81AA882D-CEDB-47DC-81C8-B5143643C043}" srcId="{06A12E76-96D8-45A7-BC42-2ACE14BDD26D}" destId="{5D3373B3-2E00-485E-8AA7-BD1547381019}" srcOrd="3" destOrd="0" parTransId="{6388BE1C-664A-4FB1-BF3C-D247EA26AFC7}" sibTransId="{4875DC9F-2F22-4723-A963-6799B6FF9608}"/>
    <dgm:cxn modelId="{3153C536-2F31-4D32-86EF-7D3416A4AA3A}" type="presOf" srcId="{1CEA7537-0B27-4275-9E4F-6C7ADC3B5199}" destId="{47DD7A6B-80F2-4999-A115-6DA8961322E3}" srcOrd="0" destOrd="0" presId="urn:microsoft.com/office/officeart/2005/8/layout/list1"/>
    <dgm:cxn modelId="{F9EE8A3F-15F4-4C2D-91F1-2201044C19E3}" type="presOf" srcId="{FBFBC176-2623-42C3-A0F0-B4BCA7EBB930}" destId="{42602CB0-E89D-4CBE-AB1A-06418CD851DC}" srcOrd="0" destOrd="1" presId="urn:microsoft.com/office/officeart/2005/8/layout/list1"/>
    <dgm:cxn modelId="{7FE76D5D-5B25-466B-A655-1DA3E659FF9D}" srcId="{06A12E76-96D8-45A7-BC42-2ACE14BDD26D}" destId="{CA4FC6B5-1D3E-488F-B04E-6815A64167D5}" srcOrd="1" destOrd="0" parTransId="{5B0DC3BF-2FF5-4248-AD66-D51011C037A0}" sibTransId="{4772198F-1E80-4A1C-AC7C-D25DB82F3BCF}"/>
    <dgm:cxn modelId="{EB5E9247-3BB4-480D-9DB6-95F988B39097}" type="presOf" srcId="{5D3373B3-2E00-485E-8AA7-BD1547381019}" destId="{FB907EC6-06D1-4176-AB94-4A92CFFF10D8}" srcOrd="0" destOrd="0" presId="urn:microsoft.com/office/officeart/2005/8/layout/list1"/>
    <dgm:cxn modelId="{149AC14B-9956-4C2A-AF78-1A9EACAAF066}" type="presOf" srcId="{BD9BDDD0-C4F9-4DB0-8FD2-06953F430663}" destId="{87880283-9D9E-4025-AD1A-03D2B40E3891}" srcOrd="0" destOrd="2" presId="urn:microsoft.com/office/officeart/2005/8/layout/list1"/>
    <dgm:cxn modelId="{4884706C-6434-4B7B-A157-03BF3422FF14}" type="presOf" srcId="{1CEA7537-0B27-4275-9E4F-6C7ADC3B5199}" destId="{2545796E-38B2-4DFA-8BAE-DD2F9EBECAED}" srcOrd="1" destOrd="0" presId="urn:microsoft.com/office/officeart/2005/8/layout/list1"/>
    <dgm:cxn modelId="{2210F36E-3F63-486D-AAEF-21D782E9BF33}" type="presOf" srcId="{33E8FF3B-FD1C-43A6-8691-6EA3E1F3046E}" destId="{7146FA01-8A6D-49B9-90F8-C00038E56A0C}" srcOrd="0" destOrd="1" presId="urn:microsoft.com/office/officeart/2005/8/layout/list1"/>
    <dgm:cxn modelId="{96253570-8058-4839-87C8-12D9C889B513}" type="presOf" srcId="{CB04B4AB-E08F-4DDA-AFD8-2519D16E4B67}" destId="{87880283-9D9E-4025-AD1A-03D2B40E3891}" srcOrd="0" destOrd="0" presId="urn:microsoft.com/office/officeart/2005/8/layout/list1"/>
    <dgm:cxn modelId="{F74B2551-FB18-4511-800A-EDB4FF737AF1}" srcId="{DEBF4D1E-3D3B-4424-9688-795C9CF59B65}" destId="{33E8FF3B-FD1C-43A6-8691-6EA3E1F3046E}" srcOrd="1" destOrd="0" parTransId="{33DBDB02-34FA-4C9C-9715-57DBECC012CE}" sibTransId="{855AA18F-DDFC-43E8-8571-B99B6F72A5DC}"/>
    <dgm:cxn modelId="{D60D9C80-224F-4897-8A00-8B755338F27C}" type="presOf" srcId="{EC044022-A166-4410-80F8-3A816C979431}" destId="{7146FA01-8A6D-49B9-90F8-C00038E56A0C}" srcOrd="0" destOrd="0" presId="urn:microsoft.com/office/officeart/2005/8/layout/list1"/>
    <dgm:cxn modelId="{8B71338E-737D-419F-8B06-4CF62690D430}" type="presOf" srcId="{DEBF4D1E-3D3B-4424-9688-795C9CF59B65}" destId="{6C1EDF64-FD29-45A7-865E-AB397749911B}" srcOrd="0" destOrd="0" presId="urn:microsoft.com/office/officeart/2005/8/layout/list1"/>
    <dgm:cxn modelId="{641BA990-A143-427F-8BD5-881A1CAAD430}" srcId="{5D3373B3-2E00-485E-8AA7-BD1547381019}" destId="{A45BE2A7-6264-470B-A7F7-EEF8E958B278}" srcOrd="0" destOrd="0" parTransId="{2ADD7E8A-318C-4BEA-B1F9-047006A58608}" sibTransId="{3534D849-E5DC-4769-85B2-3744B782DEFF}"/>
    <dgm:cxn modelId="{7819E892-D0CA-484D-A689-0558AEE8C428}" type="presOf" srcId="{A45BE2A7-6264-470B-A7F7-EEF8E958B278}" destId="{42602CB0-E89D-4CBE-AB1A-06418CD851DC}" srcOrd="0" destOrd="0" presId="urn:microsoft.com/office/officeart/2005/8/layout/list1"/>
    <dgm:cxn modelId="{1CB81195-009F-45FE-AE1A-6BD8FC9651CE}" type="presOf" srcId="{CA4FC6B5-1D3E-488F-B04E-6815A64167D5}" destId="{FD6479FF-B56A-40BC-8E64-075D582B366B}" srcOrd="0" destOrd="0" presId="urn:microsoft.com/office/officeart/2005/8/layout/list1"/>
    <dgm:cxn modelId="{01627995-6F76-493D-938B-EA52DD42C8CC}" type="presOf" srcId="{5D3373B3-2E00-485E-8AA7-BD1547381019}" destId="{29ABFDA1-09C5-4EF8-A69D-2142198A8FEF}" srcOrd="1" destOrd="0" presId="urn:microsoft.com/office/officeart/2005/8/layout/list1"/>
    <dgm:cxn modelId="{C1EB8EAA-469D-4AC2-B66F-947CDCFFA5DC}" type="presOf" srcId="{7AACF346-85C3-48FD-A704-B2026A1A014A}" destId="{87880283-9D9E-4025-AD1A-03D2B40E3891}" srcOrd="0" destOrd="1" presId="urn:microsoft.com/office/officeart/2005/8/layout/list1"/>
    <dgm:cxn modelId="{57390CAD-30C7-4465-A22D-64196F88CD61}" type="presOf" srcId="{CA4FC6B5-1D3E-488F-B04E-6815A64167D5}" destId="{D7AD5B81-77FD-4D17-861F-74BE36B9E9A2}" srcOrd="1" destOrd="0" presId="urn:microsoft.com/office/officeart/2005/8/layout/list1"/>
    <dgm:cxn modelId="{2BA774AD-0F43-4FC0-B04E-D4C880340593}" srcId="{5D3373B3-2E00-485E-8AA7-BD1547381019}" destId="{FBFBC176-2623-42C3-A0F0-B4BCA7EBB930}" srcOrd="1" destOrd="0" parTransId="{7953D49D-42D7-4EC5-9B32-BB117B9D2B57}" sibTransId="{240C65F4-2F73-4DAD-9620-5D516ACBF234}"/>
    <dgm:cxn modelId="{D3EC56B3-EB60-4EE4-BCB8-F299AF83B744}" type="presOf" srcId="{79DF6C4C-9EC0-4332-A267-510FAB78ED83}" destId="{4C6004A7-05C0-4BC1-9D46-EAD41F2801FB}" srcOrd="0" destOrd="1" presId="urn:microsoft.com/office/officeart/2005/8/layout/list1"/>
    <dgm:cxn modelId="{5F35C0B7-313A-4C2B-BFCC-5B7D1F7177EA}" srcId="{CA4FC6B5-1D3E-488F-B04E-6815A64167D5}" destId="{E12F72A0-B1EC-4999-BEB3-550D501506C9}" srcOrd="0" destOrd="0" parTransId="{DA04CCF9-E03B-4098-964E-0974439116AA}" sibTransId="{8FB2BAFA-A838-45D9-9CF4-6D3F3F693FD3}"/>
    <dgm:cxn modelId="{C321D7C8-DAD2-4CC8-9FA9-179BFCE02DEB}" type="presOf" srcId="{E12F72A0-B1EC-4999-BEB3-550D501506C9}" destId="{4C6004A7-05C0-4BC1-9D46-EAD41F2801FB}" srcOrd="0" destOrd="0" presId="urn:microsoft.com/office/officeart/2005/8/layout/list1"/>
    <dgm:cxn modelId="{1B3A89CF-8F72-496D-96F7-44FFD3FE5176}" srcId="{1CEA7537-0B27-4275-9E4F-6C7ADC3B5199}" destId="{7AACF346-85C3-48FD-A704-B2026A1A014A}" srcOrd="1" destOrd="0" parTransId="{909570D9-08CB-4650-9191-E05BA90C1ADF}" sibTransId="{AAEBDB2E-C18C-4F06-9E41-82879BE350FD}"/>
    <dgm:cxn modelId="{0446CEE1-D7C4-49E1-90D5-DC11E76ED53D}" type="presOf" srcId="{DEBF4D1E-3D3B-4424-9688-795C9CF59B65}" destId="{499617F3-D2ED-4407-9159-399BC75811B2}" srcOrd="1" destOrd="0" presId="urn:microsoft.com/office/officeart/2005/8/layout/list1"/>
    <dgm:cxn modelId="{EE61B8E4-68DC-4A76-959E-287AEC555122}" srcId="{CA4FC6B5-1D3E-488F-B04E-6815A64167D5}" destId="{79DF6C4C-9EC0-4332-A267-510FAB78ED83}" srcOrd="1" destOrd="0" parTransId="{30346601-0BED-4FAA-B1E8-967E5AF2EF90}" sibTransId="{22029496-4966-4CC7-A589-EF328875CFC3}"/>
    <dgm:cxn modelId="{1594B3E9-38DD-4DCA-8B3F-1505ABDCB02A}" srcId="{1CEA7537-0B27-4275-9E4F-6C7ADC3B5199}" destId="{CB04B4AB-E08F-4DDA-AFD8-2519D16E4B67}" srcOrd="0" destOrd="0" parTransId="{44056C15-44F1-458D-87BD-7EEB52D27255}" sibTransId="{9908AA7E-967F-4C06-80B5-157117619ECF}"/>
    <dgm:cxn modelId="{40686911-5A0F-4911-9356-917A08353379}" type="presParOf" srcId="{640D98BA-FEA1-4130-A8C6-D2CFE30137BD}" destId="{5CA929CE-CBBF-4F54-AB81-A32D1323CDA4}" srcOrd="0" destOrd="0" presId="urn:microsoft.com/office/officeart/2005/8/layout/list1"/>
    <dgm:cxn modelId="{4BEE3C0F-3401-4898-B5C2-CD6912ADE341}" type="presParOf" srcId="{5CA929CE-CBBF-4F54-AB81-A32D1323CDA4}" destId="{6C1EDF64-FD29-45A7-865E-AB397749911B}" srcOrd="0" destOrd="0" presId="urn:microsoft.com/office/officeart/2005/8/layout/list1"/>
    <dgm:cxn modelId="{152F0FD8-5195-44B5-8644-15D06F842F48}" type="presParOf" srcId="{5CA929CE-CBBF-4F54-AB81-A32D1323CDA4}" destId="{499617F3-D2ED-4407-9159-399BC75811B2}" srcOrd="1" destOrd="0" presId="urn:microsoft.com/office/officeart/2005/8/layout/list1"/>
    <dgm:cxn modelId="{A414A447-EE06-4D65-A292-668DA97A7AB5}" type="presParOf" srcId="{640D98BA-FEA1-4130-A8C6-D2CFE30137BD}" destId="{0B6AA5A0-8732-4CD4-BAA8-0E848CBC3EA3}" srcOrd="1" destOrd="0" presId="urn:microsoft.com/office/officeart/2005/8/layout/list1"/>
    <dgm:cxn modelId="{2E295C6B-2710-4B78-BDE3-80C408CFA4FD}" type="presParOf" srcId="{640D98BA-FEA1-4130-A8C6-D2CFE30137BD}" destId="{7146FA01-8A6D-49B9-90F8-C00038E56A0C}" srcOrd="2" destOrd="0" presId="urn:microsoft.com/office/officeart/2005/8/layout/list1"/>
    <dgm:cxn modelId="{252D3CA9-6183-4271-8FAC-70AE804BFDF7}" type="presParOf" srcId="{640D98BA-FEA1-4130-A8C6-D2CFE30137BD}" destId="{2713FB6F-9D22-4ED7-A72A-57F362DD2E1E}" srcOrd="3" destOrd="0" presId="urn:microsoft.com/office/officeart/2005/8/layout/list1"/>
    <dgm:cxn modelId="{8A60ABE8-8830-4AF9-8C2A-E5E289A45BE6}" type="presParOf" srcId="{640D98BA-FEA1-4130-A8C6-D2CFE30137BD}" destId="{5ED81D5F-77B4-411E-973D-1BAC212DF791}" srcOrd="4" destOrd="0" presId="urn:microsoft.com/office/officeart/2005/8/layout/list1"/>
    <dgm:cxn modelId="{3E036DB9-6715-427B-A049-9E787A0D9D47}" type="presParOf" srcId="{5ED81D5F-77B4-411E-973D-1BAC212DF791}" destId="{FD6479FF-B56A-40BC-8E64-075D582B366B}" srcOrd="0" destOrd="0" presId="urn:microsoft.com/office/officeart/2005/8/layout/list1"/>
    <dgm:cxn modelId="{EEC32808-B389-4D16-BB51-398D5EBB7C7D}" type="presParOf" srcId="{5ED81D5F-77B4-411E-973D-1BAC212DF791}" destId="{D7AD5B81-77FD-4D17-861F-74BE36B9E9A2}" srcOrd="1" destOrd="0" presId="urn:microsoft.com/office/officeart/2005/8/layout/list1"/>
    <dgm:cxn modelId="{0ACF69B2-BE6C-41D1-B338-C657733016B4}" type="presParOf" srcId="{640D98BA-FEA1-4130-A8C6-D2CFE30137BD}" destId="{D2AA179A-56BF-4BFB-A824-C06A9114FCB1}" srcOrd="5" destOrd="0" presId="urn:microsoft.com/office/officeart/2005/8/layout/list1"/>
    <dgm:cxn modelId="{823F95A1-FA0A-4313-A3CB-38E051F92833}" type="presParOf" srcId="{640D98BA-FEA1-4130-A8C6-D2CFE30137BD}" destId="{4C6004A7-05C0-4BC1-9D46-EAD41F2801FB}" srcOrd="6" destOrd="0" presId="urn:microsoft.com/office/officeart/2005/8/layout/list1"/>
    <dgm:cxn modelId="{697C2A33-24AE-4524-AC0A-E52CD8537CC9}" type="presParOf" srcId="{640D98BA-FEA1-4130-A8C6-D2CFE30137BD}" destId="{64D242F1-C51E-4580-B348-CA4F207C04DA}" srcOrd="7" destOrd="0" presId="urn:microsoft.com/office/officeart/2005/8/layout/list1"/>
    <dgm:cxn modelId="{D5BE621B-DF06-4066-B8D7-D69D07735B3B}" type="presParOf" srcId="{640D98BA-FEA1-4130-A8C6-D2CFE30137BD}" destId="{4C1294F6-DC59-420E-A08F-0817D34D0D50}" srcOrd="8" destOrd="0" presId="urn:microsoft.com/office/officeart/2005/8/layout/list1"/>
    <dgm:cxn modelId="{207849E5-8F91-47C2-89C6-7DFD20092081}" type="presParOf" srcId="{4C1294F6-DC59-420E-A08F-0817D34D0D50}" destId="{47DD7A6B-80F2-4999-A115-6DA8961322E3}" srcOrd="0" destOrd="0" presId="urn:microsoft.com/office/officeart/2005/8/layout/list1"/>
    <dgm:cxn modelId="{34801DDC-B848-4962-B72D-258FC23B8BC3}" type="presParOf" srcId="{4C1294F6-DC59-420E-A08F-0817D34D0D50}" destId="{2545796E-38B2-4DFA-8BAE-DD2F9EBECAED}" srcOrd="1" destOrd="0" presId="urn:microsoft.com/office/officeart/2005/8/layout/list1"/>
    <dgm:cxn modelId="{8C716A56-18BB-4D4B-A657-2CD6BB0980ED}" type="presParOf" srcId="{640D98BA-FEA1-4130-A8C6-D2CFE30137BD}" destId="{216ADAB4-70B0-49C0-8E4F-E32D92D61ABC}" srcOrd="9" destOrd="0" presId="urn:microsoft.com/office/officeart/2005/8/layout/list1"/>
    <dgm:cxn modelId="{E9434D16-A8E6-49C9-BF54-F249B90F1AEB}" type="presParOf" srcId="{640D98BA-FEA1-4130-A8C6-D2CFE30137BD}" destId="{87880283-9D9E-4025-AD1A-03D2B40E3891}" srcOrd="10" destOrd="0" presId="urn:microsoft.com/office/officeart/2005/8/layout/list1"/>
    <dgm:cxn modelId="{E24DC40D-250E-4547-AF93-8AD7CC7D2EDD}" type="presParOf" srcId="{640D98BA-FEA1-4130-A8C6-D2CFE30137BD}" destId="{28D19AF9-CACB-4BE6-8DAE-B2C1D1DFA09F}" srcOrd="11" destOrd="0" presId="urn:microsoft.com/office/officeart/2005/8/layout/list1"/>
    <dgm:cxn modelId="{1512A427-534C-49C4-9E8C-3CF311136202}" type="presParOf" srcId="{640D98BA-FEA1-4130-A8C6-D2CFE30137BD}" destId="{4E1458C0-BC97-4169-B6C3-CE228D053597}" srcOrd="12" destOrd="0" presId="urn:microsoft.com/office/officeart/2005/8/layout/list1"/>
    <dgm:cxn modelId="{D2CF511B-EC7E-493D-AEB5-808A64E13892}" type="presParOf" srcId="{4E1458C0-BC97-4169-B6C3-CE228D053597}" destId="{FB907EC6-06D1-4176-AB94-4A92CFFF10D8}" srcOrd="0" destOrd="0" presId="urn:microsoft.com/office/officeart/2005/8/layout/list1"/>
    <dgm:cxn modelId="{2A2C9A9A-D369-477D-BA91-07E6CF29F5D6}" type="presParOf" srcId="{4E1458C0-BC97-4169-B6C3-CE228D053597}" destId="{29ABFDA1-09C5-4EF8-A69D-2142198A8FEF}" srcOrd="1" destOrd="0" presId="urn:microsoft.com/office/officeart/2005/8/layout/list1"/>
    <dgm:cxn modelId="{131B9FE0-1798-43C4-A824-2BF273344AE5}" type="presParOf" srcId="{640D98BA-FEA1-4130-A8C6-D2CFE30137BD}" destId="{0F157D1C-B685-46BA-A4F4-D7A89ACDA61E}" srcOrd="13" destOrd="0" presId="urn:microsoft.com/office/officeart/2005/8/layout/list1"/>
    <dgm:cxn modelId="{1D3F8584-6CC2-43E5-BDF9-B1B1BB125471}" type="presParOf" srcId="{640D98BA-FEA1-4130-A8C6-D2CFE30137BD}" destId="{42602CB0-E89D-4CBE-AB1A-06418CD851D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C50185-9CF6-4699-8A94-DEC034FCFFB7}">
      <dsp:nvSpPr>
        <dsp:cNvPr id="0" name=""/>
        <dsp:cNvSpPr/>
      </dsp:nvSpPr>
      <dsp:spPr>
        <a:xfrm>
          <a:off x="806462" y="1547098"/>
          <a:ext cx="1283287" cy="1283287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DAEC1A-411B-4771-A919-6BD6E3B24875}">
      <dsp:nvSpPr>
        <dsp:cNvPr id="0" name=""/>
        <dsp:cNvSpPr/>
      </dsp:nvSpPr>
      <dsp:spPr>
        <a:xfrm rot="17700000">
          <a:off x="1258635" y="500957"/>
          <a:ext cx="1595268" cy="7687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Juin 2017 Transformation du CHRS en diffus</a:t>
          </a:r>
        </a:p>
      </dsp:txBody>
      <dsp:txXfrm>
        <a:off x="1258635" y="500957"/>
        <a:ext cx="1595268" cy="768796"/>
      </dsp:txXfrm>
    </dsp:sp>
    <dsp:sp modelId="{456A8088-E4B1-4ED6-A6C1-559049F9F09A}">
      <dsp:nvSpPr>
        <dsp:cNvPr id="0" name=""/>
        <dsp:cNvSpPr/>
      </dsp:nvSpPr>
      <dsp:spPr>
        <a:xfrm>
          <a:off x="2186411" y="1855688"/>
          <a:ext cx="666107" cy="6661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78AFFC-8BF0-48A7-8516-F1FC44938AC2}">
      <dsp:nvSpPr>
        <dsp:cNvPr id="0" name=""/>
        <dsp:cNvSpPr/>
      </dsp:nvSpPr>
      <dsp:spPr>
        <a:xfrm rot="17700000">
          <a:off x="1397498" y="2782804"/>
          <a:ext cx="1379982" cy="665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0480" bIns="0" numCol="1" spcCol="1270" anchor="ctr" anchorCtr="0">
          <a:noAutofit/>
        </a:bodyPr>
        <a:lstStyle/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/>
            <a:t>Eté 2017 travaux infirmerie et appel malade</a:t>
          </a:r>
        </a:p>
      </dsp:txBody>
      <dsp:txXfrm>
        <a:off x="1397498" y="2782804"/>
        <a:ext cx="1379982" cy="665375"/>
      </dsp:txXfrm>
    </dsp:sp>
    <dsp:sp modelId="{72F0654F-0D8A-43E3-95C9-089A08A1C272}">
      <dsp:nvSpPr>
        <dsp:cNvPr id="0" name=""/>
        <dsp:cNvSpPr/>
      </dsp:nvSpPr>
      <dsp:spPr>
        <a:xfrm rot="17700000">
          <a:off x="2261449" y="929304"/>
          <a:ext cx="1379982" cy="665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C16650-3C2E-461F-B783-C0E49C1B4776}">
      <dsp:nvSpPr>
        <dsp:cNvPr id="0" name=""/>
        <dsp:cNvSpPr/>
      </dsp:nvSpPr>
      <dsp:spPr>
        <a:xfrm>
          <a:off x="2949180" y="1547098"/>
          <a:ext cx="1283287" cy="1283287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3C34CE-1E47-400F-897D-5C7B1BE22547}">
      <dsp:nvSpPr>
        <dsp:cNvPr id="0" name=""/>
        <dsp:cNvSpPr/>
      </dsp:nvSpPr>
      <dsp:spPr>
        <a:xfrm rot="17700000">
          <a:off x="3401352" y="500957"/>
          <a:ext cx="1595268" cy="7687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Septembre 2017 ouverture 19 lits – projet transitoire (ex CHRS) </a:t>
          </a:r>
        </a:p>
      </dsp:txBody>
      <dsp:txXfrm>
        <a:off x="3401352" y="500957"/>
        <a:ext cx="1595268" cy="768796"/>
      </dsp:txXfrm>
    </dsp:sp>
    <dsp:sp modelId="{631ECDB2-12A0-42C6-8444-FE395802623F}">
      <dsp:nvSpPr>
        <dsp:cNvPr id="0" name=""/>
        <dsp:cNvSpPr/>
      </dsp:nvSpPr>
      <dsp:spPr>
        <a:xfrm>
          <a:off x="4329129" y="1855688"/>
          <a:ext cx="666107" cy="6661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7F3D77-3012-42B8-90E3-3000C870BBED}">
      <dsp:nvSpPr>
        <dsp:cNvPr id="0" name=""/>
        <dsp:cNvSpPr/>
      </dsp:nvSpPr>
      <dsp:spPr>
        <a:xfrm rot="17700000">
          <a:off x="3540216" y="2782804"/>
          <a:ext cx="1379982" cy="665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0480" bIns="0" numCol="1" spcCol="1270" anchor="ctr" anchorCtr="0">
          <a:noAutofit/>
        </a:bodyPr>
        <a:lstStyle/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/>
            <a:t>Décembre 2020 démarrage des travaux</a:t>
          </a:r>
        </a:p>
      </dsp:txBody>
      <dsp:txXfrm>
        <a:off x="3540216" y="2782804"/>
        <a:ext cx="1379982" cy="665375"/>
      </dsp:txXfrm>
    </dsp:sp>
    <dsp:sp modelId="{1C44E887-5A11-43B8-A839-9D9A151ECA97}">
      <dsp:nvSpPr>
        <dsp:cNvPr id="0" name=""/>
        <dsp:cNvSpPr/>
      </dsp:nvSpPr>
      <dsp:spPr>
        <a:xfrm rot="17700000">
          <a:off x="4404167" y="929304"/>
          <a:ext cx="1379982" cy="665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274638-5857-4998-BD7A-896452D9D4D6}">
      <dsp:nvSpPr>
        <dsp:cNvPr id="0" name=""/>
        <dsp:cNvSpPr/>
      </dsp:nvSpPr>
      <dsp:spPr>
        <a:xfrm>
          <a:off x="5091795" y="1855688"/>
          <a:ext cx="666107" cy="6661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EDF388-3681-448E-87CB-959131C4DFD3}">
      <dsp:nvSpPr>
        <dsp:cNvPr id="0" name=""/>
        <dsp:cNvSpPr/>
      </dsp:nvSpPr>
      <dsp:spPr>
        <a:xfrm rot="17700000">
          <a:off x="4302882" y="2782804"/>
          <a:ext cx="1379982" cy="665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0480" bIns="0" numCol="1" spcCol="1270" anchor="ctr" anchorCtr="0">
          <a:noAutofit/>
        </a:bodyPr>
        <a:lstStyle/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/>
            <a:t>Juin 2022 Livraison du bâtiment et visite de conformité</a:t>
          </a:r>
        </a:p>
      </dsp:txBody>
      <dsp:txXfrm>
        <a:off x="4302882" y="2782804"/>
        <a:ext cx="1379982" cy="665375"/>
      </dsp:txXfrm>
    </dsp:sp>
    <dsp:sp modelId="{C79A1935-D38F-4179-84AF-39BDB6C9C6EF}">
      <dsp:nvSpPr>
        <dsp:cNvPr id="0" name=""/>
        <dsp:cNvSpPr/>
      </dsp:nvSpPr>
      <dsp:spPr>
        <a:xfrm rot="17700000">
          <a:off x="5166833" y="929304"/>
          <a:ext cx="1379982" cy="665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7D82D9-5C82-4A90-A995-E13A3EA51F3E}">
      <dsp:nvSpPr>
        <dsp:cNvPr id="0" name=""/>
        <dsp:cNvSpPr/>
      </dsp:nvSpPr>
      <dsp:spPr>
        <a:xfrm>
          <a:off x="5854564" y="1547098"/>
          <a:ext cx="1283287" cy="1283287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786F43-0BBD-45E8-B5E6-D0B4EDD6A4C8}">
      <dsp:nvSpPr>
        <dsp:cNvPr id="0" name=""/>
        <dsp:cNvSpPr/>
      </dsp:nvSpPr>
      <dsp:spPr>
        <a:xfrm rot="17700000">
          <a:off x="6306737" y="500957"/>
          <a:ext cx="1595268" cy="7687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Juillet 2022 installation 25 lits dans le nouveau bâtiment </a:t>
          </a:r>
        </a:p>
      </dsp:txBody>
      <dsp:txXfrm>
        <a:off x="6306737" y="500957"/>
        <a:ext cx="1595268" cy="7687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46FA01-8A6D-49B9-90F8-C00038E56A0C}">
      <dsp:nvSpPr>
        <dsp:cNvPr id="0" name=""/>
        <dsp:cNvSpPr/>
      </dsp:nvSpPr>
      <dsp:spPr>
        <a:xfrm>
          <a:off x="0" y="297056"/>
          <a:ext cx="8596312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7169" tIns="333248" rIns="66716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/>
            <a:t>Accueil, espaces communs (buanderie, réfectoire, salon…)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/>
            <a:t>Espace ACT </a:t>
          </a:r>
        </a:p>
      </dsp:txBody>
      <dsp:txXfrm>
        <a:off x="0" y="297056"/>
        <a:ext cx="8596312" cy="907200"/>
      </dsp:txXfrm>
    </dsp:sp>
    <dsp:sp modelId="{499617F3-D2ED-4407-9159-399BC75811B2}">
      <dsp:nvSpPr>
        <dsp:cNvPr id="0" name=""/>
        <dsp:cNvSpPr/>
      </dsp:nvSpPr>
      <dsp:spPr>
        <a:xfrm>
          <a:off x="429815" y="60896"/>
          <a:ext cx="6017418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444" tIns="0" rIns="227444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RDC</a:t>
          </a:r>
        </a:p>
      </dsp:txBody>
      <dsp:txXfrm>
        <a:off x="452872" y="83953"/>
        <a:ext cx="5971304" cy="426206"/>
      </dsp:txXfrm>
    </dsp:sp>
    <dsp:sp modelId="{4C6004A7-05C0-4BC1-9D46-EAD41F2801FB}">
      <dsp:nvSpPr>
        <dsp:cNvPr id="0" name=""/>
        <dsp:cNvSpPr/>
      </dsp:nvSpPr>
      <dsp:spPr>
        <a:xfrm>
          <a:off x="0" y="1526816"/>
          <a:ext cx="8596312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7169" tIns="333248" rIns="66716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/>
            <a:t>20 chambres LAM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/>
            <a:t>Infirmerie, salle de soins et salle de transmissions</a:t>
          </a:r>
        </a:p>
      </dsp:txBody>
      <dsp:txXfrm>
        <a:off x="0" y="1526816"/>
        <a:ext cx="8596312" cy="907200"/>
      </dsp:txXfrm>
    </dsp:sp>
    <dsp:sp modelId="{D7AD5B81-77FD-4D17-861F-74BE36B9E9A2}">
      <dsp:nvSpPr>
        <dsp:cNvPr id="0" name=""/>
        <dsp:cNvSpPr/>
      </dsp:nvSpPr>
      <dsp:spPr>
        <a:xfrm>
          <a:off x="429815" y="1290656"/>
          <a:ext cx="6017418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444" tIns="0" rIns="227444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R+1</a:t>
          </a:r>
        </a:p>
      </dsp:txBody>
      <dsp:txXfrm>
        <a:off x="452872" y="1313713"/>
        <a:ext cx="5971304" cy="426206"/>
      </dsp:txXfrm>
    </dsp:sp>
    <dsp:sp modelId="{87880283-9D9E-4025-AD1A-03D2B40E3891}">
      <dsp:nvSpPr>
        <dsp:cNvPr id="0" name=""/>
        <dsp:cNvSpPr/>
      </dsp:nvSpPr>
      <dsp:spPr>
        <a:xfrm>
          <a:off x="0" y="2756576"/>
          <a:ext cx="8596312" cy="115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7169" tIns="333248" rIns="66716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/>
            <a:t>5 chambres + bureaux (ACT, ACTHM, LAM) + un studio «visiteurs »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/>
            <a:t>Espaces communs (salles de réunion, salle d’activité / kiné)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/>
            <a:t>Espaces pro (vestiaires, salle de pause…)</a:t>
          </a:r>
        </a:p>
      </dsp:txBody>
      <dsp:txXfrm>
        <a:off x="0" y="2756576"/>
        <a:ext cx="8596312" cy="1159200"/>
      </dsp:txXfrm>
    </dsp:sp>
    <dsp:sp modelId="{2545796E-38B2-4DFA-8BAE-DD2F9EBECAED}">
      <dsp:nvSpPr>
        <dsp:cNvPr id="0" name=""/>
        <dsp:cNvSpPr/>
      </dsp:nvSpPr>
      <dsp:spPr>
        <a:xfrm>
          <a:off x="429815" y="2520416"/>
          <a:ext cx="6017418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444" tIns="0" rIns="227444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R+2</a:t>
          </a:r>
        </a:p>
      </dsp:txBody>
      <dsp:txXfrm>
        <a:off x="452872" y="2543473"/>
        <a:ext cx="5971304" cy="426206"/>
      </dsp:txXfrm>
    </dsp:sp>
    <dsp:sp modelId="{42602CB0-E89D-4CBE-AB1A-06418CD851DC}">
      <dsp:nvSpPr>
        <dsp:cNvPr id="0" name=""/>
        <dsp:cNvSpPr/>
      </dsp:nvSpPr>
      <dsp:spPr>
        <a:xfrm>
          <a:off x="0" y="4238336"/>
          <a:ext cx="8596312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7169" tIns="333248" rIns="66716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/>
            <a:t>Local vélo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/>
            <a:t>Local groupe électrogène </a:t>
          </a:r>
        </a:p>
      </dsp:txBody>
      <dsp:txXfrm>
        <a:off x="0" y="4238336"/>
        <a:ext cx="8596312" cy="907200"/>
      </dsp:txXfrm>
    </dsp:sp>
    <dsp:sp modelId="{29ABFDA1-09C5-4EF8-A69D-2142198A8FEF}">
      <dsp:nvSpPr>
        <dsp:cNvPr id="0" name=""/>
        <dsp:cNvSpPr/>
      </dsp:nvSpPr>
      <dsp:spPr>
        <a:xfrm>
          <a:off x="429815" y="4002176"/>
          <a:ext cx="6017418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444" tIns="0" rIns="227444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/>
            <a:t>Extérieur </a:t>
          </a:r>
        </a:p>
      </dsp:txBody>
      <dsp:txXfrm>
        <a:off x="452872" y="4025233"/>
        <a:ext cx="5971304" cy="426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10/19/2023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mailto:c.cabanesgelly@aers-asso.fr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diagramLayout" Target="../diagrams/layout1.xml"/><Relationship Id="rId7" Type="http://schemas.openxmlformats.org/officeDocument/2006/relationships/oleObject" Target="../embeddings/oleObject2.bin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6.emf"/><Relationship Id="rId4" Type="http://schemas.openxmlformats.org/officeDocument/2006/relationships/diagramQuickStyle" Target="../diagrams/quickStyle1.xml"/><Relationship Id="rId9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7">
            <a:extLst>
              <a:ext uri="{FF2B5EF4-FFF2-40B4-BE49-F238E27FC236}">
                <a16:creationId xmlns:a16="http://schemas.microsoft.com/office/drawing/2014/main" id="{4F57DB1C-6494-4CC4-A5E8-931957565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9">
            <a:extLst>
              <a:ext uri="{FF2B5EF4-FFF2-40B4-BE49-F238E27FC236}">
                <a16:creationId xmlns:a16="http://schemas.microsoft.com/office/drawing/2014/main" id="{FFFB778B-5206-4BB0-A468-327E713676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20" name="Freeform: Shape 11">
            <a:extLst>
              <a:ext uri="{FF2B5EF4-FFF2-40B4-BE49-F238E27FC236}">
                <a16:creationId xmlns:a16="http://schemas.microsoft.com/office/drawing/2014/main" id="{E6C0471D-BE03-4D81-BDB5-D510BC0D8A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53379" y="0"/>
            <a:ext cx="5438621" cy="6857999"/>
          </a:xfrm>
          <a:custGeom>
            <a:avLst/>
            <a:gdLst>
              <a:gd name="connsiteX0" fmla="*/ 0 w 5438621"/>
              <a:gd name="connsiteY0" fmla="*/ 0 h 6857999"/>
              <a:gd name="connsiteX1" fmla="*/ 573774 w 5438621"/>
              <a:gd name="connsiteY1" fmla="*/ 0 h 6857999"/>
              <a:gd name="connsiteX2" fmla="*/ 1182808 w 5438621"/>
              <a:gd name="connsiteY2" fmla="*/ 0 h 6857999"/>
              <a:gd name="connsiteX3" fmla="*/ 4537195 w 5438621"/>
              <a:gd name="connsiteY3" fmla="*/ 0 h 6857999"/>
              <a:gd name="connsiteX4" fmla="*/ 5187609 w 5438621"/>
              <a:gd name="connsiteY4" fmla="*/ 0 h 6857999"/>
              <a:gd name="connsiteX5" fmla="*/ 5438621 w 5438621"/>
              <a:gd name="connsiteY5" fmla="*/ 0 h 6857999"/>
              <a:gd name="connsiteX6" fmla="*/ 5438621 w 5438621"/>
              <a:gd name="connsiteY6" fmla="*/ 6857999 h 6857999"/>
              <a:gd name="connsiteX7" fmla="*/ 4802807 w 5438621"/>
              <a:gd name="connsiteY7" fmla="*/ 6857999 h 6857999"/>
              <a:gd name="connsiteX8" fmla="*/ 4537195 w 5438621"/>
              <a:gd name="connsiteY8" fmla="*/ 6857999 h 6857999"/>
              <a:gd name="connsiteX9" fmla="*/ 1182808 w 5438621"/>
              <a:gd name="connsiteY9" fmla="*/ 6857999 h 6857999"/>
              <a:gd name="connsiteX10" fmla="*/ 1049897 w 5438621"/>
              <a:gd name="connsiteY10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38621" h="6857999">
                <a:moveTo>
                  <a:pt x="0" y="0"/>
                </a:moveTo>
                <a:lnTo>
                  <a:pt x="573774" y="0"/>
                </a:lnTo>
                <a:lnTo>
                  <a:pt x="1182808" y="0"/>
                </a:lnTo>
                <a:lnTo>
                  <a:pt x="4537195" y="0"/>
                </a:lnTo>
                <a:lnTo>
                  <a:pt x="5187609" y="0"/>
                </a:lnTo>
                <a:lnTo>
                  <a:pt x="5438621" y="0"/>
                </a:lnTo>
                <a:lnTo>
                  <a:pt x="5438621" y="6857999"/>
                </a:lnTo>
                <a:lnTo>
                  <a:pt x="4802807" y="6857999"/>
                </a:lnTo>
                <a:lnTo>
                  <a:pt x="4537195" y="6857999"/>
                </a:lnTo>
                <a:lnTo>
                  <a:pt x="1182808" y="6857999"/>
                </a:lnTo>
                <a:lnTo>
                  <a:pt x="1049897" y="68579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21" name="Straight Connector 13">
            <a:extLst>
              <a:ext uri="{FF2B5EF4-FFF2-40B4-BE49-F238E27FC236}">
                <a16:creationId xmlns:a16="http://schemas.microsoft.com/office/drawing/2014/main" id="{22721A85-1EA4-4D87-97AB-0BB4AB78F9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678143" y="0"/>
            <a:ext cx="860630" cy="6857999"/>
          </a:xfrm>
          <a:prstGeom prst="line">
            <a:avLst/>
          </a:prstGeom>
          <a:ln w="15875" cap="sq">
            <a:solidFill>
              <a:schemeClr val="accent1"/>
            </a:solidFill>
            <a:beve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5E836EB-03CD-4BA5-A751-21D2ACC2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453743" y="3483429"/>
            <a:ext cx="6738258" cy="3374570"/>
          </a:xfrm>
          <a:prstGeom prst="line">
            <a:avLst/>
          </a:prstGeom>
          <a:ln w="9525">
            <a:solidFill>
              <a:schemeClr val="accent1">
                <a:lumMod val="60000"/>
                <a:lumOff val="4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Sous-titre 2">
            <a:extLst>
              <a:ext uri="{FF2B5EF4-FFF2-40B4-BE49-F238E27FC236}">
                <a16:creationId xmlns:a16="http://schemas.microsoft.com/office/drawing/2014/main" id="{E7D4D66A-148D-44CD-9F2E-15B56089A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4654" y="1892300"/>
            <a:ext cx="3425445" cy="3073400"/>
          </a:xfrm>
        </p:spPr>
        <p:txBody>
          <a:bodyPr anchor="ctr">
            <a:normAutofit/>
          </a:bodyPr>
          <a:lstStyle/>
          <a:p>
            <a:pPr algn="l"/>
            <a:r>
              <a:rPr lang="fr-FR" sz="2000">
                <a:solidFill>
                  <a:srgbClr val="FFFFFF"/>
                </a:solidFill>
              </a:rPr>
              <a:t>Mercredi 18 </a:t>
            </a:r>
            <a:r>
              <a:rPr lang="fr-FR" sz="2000" dirty="0">
                <a:solidFill>
                  <a:srgbClr val="FFFFFF"/>
                </a:solidFill>
              </a:rPr>
              <a:t>octobre 2023</a:t>
            </a: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A27691EB-14CF-4237-B5EB-C94B92677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1349404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14457AC-D76D-4191-8CB7-8D6B6EB224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9734" y="854529"/>
            <a:ext cx="5799665" cy="5148943"/>
          </a:xfrm>
        </p:spPr>
        <p:txBody>
          <a:bodyPr anchor="ctr">
            <a:normAutofit/>
          </a:bodyPr>
          <a:lstStyle/>
          <a:p>
            <a:r>
              <a:rPr lang="fr-FR" sz="6000" dirty="0"/>
              <a:t>Projet architectural des LAM de l’AERS</a:t>
            </a:r>
          </a:p>
        </p:txBody>
      </p:sp>
      <p:pic>
        <p:nvPicPr>
          <p:cNvPr id="1026" name="Picture 2" descr="Délégué National F/H - Paris - Fédération Santé Habitat - 22/07/2023 -  jobs_that_makesense">
            <a:extLst>
              <a:ext uri="{FF2B5EF4-FFF2-40B4-BE49-F238E27FC236}">
                <a16:creationId xmlns:a16="http://schemas.microsoft.com/office/drawing/2014/main" id="{B41A9EC4-052E-4F69-9B36-EE3E7726A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4908" y="5455955"/>
            <a:ext cx="2581905" cy="1100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4DBCCD3-4FB1-4508-973C-6DF00E73A7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580" y="5455955"/>
            <a:ext cx="1258141" cy="110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972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B167629-B8BF-41D8-A29E-06213D26A9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581" b="22780"/>
          <a:stretch/>
        </p:blipFill>
        <p:spPr>
          <a:xfrm>
            <a:off x="4916781" y="0"/>
            <a:ext cx="7281433" cy="374843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35047ABA-B069-4A8A-8463-42A748DAD5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7697" y="3895306"/>
            <a:ext cx="2221705" cy="2962273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7BEF504-5336-4AAB-9636-AFB96CEBE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54" y="643467"/>
            <a:ext cx="4203045" cy="1375608"/>
          </a:xfrm>
        </p:spPr>
        <p:txBody>
          <a:bodyPr anchor="ctr">
            <a:normAutofit/>
          </a:bodyPr>
          <a:lstStyle/>
          <a:p>
            <a:r>
              <a:rPr lang="fr-FR">
                <a:solidFill>
                  <a:schemeClr val="bg1"/>
                </a:solidFill>
              </a:rPr>
              <a:t>Les 25 chambres 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3BAEDAD-7647-401A-81B0-845D9DF22B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69778" y="3895306"/>
            <a:ext cx="2234651" cy="2979535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69C162-E2D8-4046-B691-50C9185118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754" y="2160590"/>
            <a:ext cx="3973943" cy="3440110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Individuelles </a:t>
            </a:r>
          </a:p>
          <a:p>
            <a:r>
              <a:rPr lang="fr-FR" dirty="0">
                <a:solidFill>
                  <a:schemeClr val="bg1"/>
                </a:solidFill>
              </a:rPr>
              <a:t>Avec sanitaires </a:t>
            </a:r>
          </a:p>
          <a:p>
            <a:r>
              <a:rPr lang="fr-FR" dirty="0">
                <a:solidFill>
                  <a:schemeClr val="bg1"/>
                </a:solidFill>
              </a:rPr>
              <a:t>Entre 18 et 25m²</a:t>
            </a:r>
          </a:p>
          <a:p>
            <a:r>
              <a:rPr lang="fr-FR" dirty="0">
                <a:solidFill>
                  <a:schemeClr val="bg1"/>
                </a:solidFill>
              </a:rPr>
              <a:t>Terrasses </a:t>
            </a:r>
          </a:p>
          <a:p>
            <a:r>
              <a:rPr lang="fr-FR" dirty="0">
                <a:solidFill>
                  <a:schemeClr val="bg1"/>
                </a:solidFill>
              </a:rPr>
              <a:t>Rails de transfert </a:t>
            </a:r>
          </a:p>
          <a:p>
            <a:r>
              <a:rPr lang="fr-FR" dirty="0">
                <a:solidFill>
                  <a:schemeClr val="bg1"/>
                </a:solidFill>
              </a:rPr>
              <a:t>+ 1 « studio » pour accueillir les proches des résidents quelques jours </a:t>
            </a:r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60487FA4-E99C-462F-8745-0BD6CE49C3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4182" y="3895306"/>
            <a:ext cx="2222021" cy="2962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313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0" name="Rectangle 99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093D85E-03A2-446B-BF53-518914B092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3362"/>
          <a:stretch/>
        </p:blipFill>
        <p:spPr>
          <a:xfrm>
            <a:off x="4276037" y="0"/>
            <a:ext cx="7922178" cy="6858000"/>
          </a:xfrm>
          <a:prstGeom prst="rect">
            <a:avLst/>
          </a:prstGeom>
        </p:spPr>
      </p:pic>
      <p:sp>
        <p:nvSpPr>
          <p:cNvPr id="102" name="Rectangle 101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04" name="Isosceles Triangle 103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A1DA665-71E9-49CA-B5AC-272C701C5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54" y="643467"/>
            <a:ext cx="4203045" cy="1375608"/>
          </a:xfrm>
        </p:spPr>
        <p:txBody>
          <a:bodyPr anchor="ctr">
            <a:normAutofit/>
          </a:bodyPr>
          <a:lstStyle/>
          <a:p>
            <a:r>
              <a:rPr lang="fr-FR">
                <a:solidFill>
                  <a:schemeClr val="bg1"/>
                </a:solidFill>
              </a:rPr>
              <a:t>Les espaces collectifs</a:t>
            </a:r>
          </a:p>
        </p:txBody>
      </p:sp>
      <p:sp>
        <p:nvSpPr>
          <p:cNvPr id="74" name="Espace réservé du contenu 2">
            <a:extLst>
              <a:ext uri="{FF2B5EF4-FFF2-40B4-BE49-F238E27FC236}">
                <a16:creationId xmlns:a16="http://schemas.microsoft.com/office/drawing/2014/main" id="{10B7922D-FCC1-4E2F-ABEF-5869E78CE6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754" y="2160590"/>
            <a:ext cx="3973943" cy="3440110"/>
          </a:xfrm>
        </p:spPr>
        <p:txBody>
          <a:bodyPr>
            <a:normAutofit/>
          </a:bodyPr>
          <a:lstStyle/>
          <a:p>
            <a:r>
              <a:rPr lang="fr-FR">
                <a:solidFill>
                  <a:schemeClr val="bg1"/>
                </a:solidFill>
              </a:rPr>
              <a:t>Réfectoire 55m2</a:t>
            </a:r>
          </a:p>
          <a:p>
            <a:r>
              <a:rPr lang="fr-FR">
                <a:solidFill>
                  <a:schemeClr val="bg1"/>
                </a:solidFill>
              </a:rPr>
              <a:t>Buanderie 8m2</a:t>
            </a:r>
          </a:p>
          <a:p>
            <a:r>
              <a:rPr lang="fr-FR">
                <a:solidFill>
                  <a:schemeClr val="bg1"/>
                </a:solidFill>
              </a:rPr>
              <a:t>Salle d'activités/kiné 40m2 (jusqu'à 80m2 avec cloison mobile)</a:t>
            </a:r>
          </a:p>
        </p:txBody>
      </p:sp>
      <p:sp>
        <p:nvSpPr>
          <p:cNvPr id="106" name="Isosceles Triangle 105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8503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7" name="Rectangle 116">
            <a:extLst>
              <a:ext uri="{FF2B5EF4-FFF2-40B4-BE49-F238E27FC236}">
                <a16:creationId xmlns:a16="http://schemas.microsoft.com/office/drawing/2014/main" id="{8267EEE4-6354-4F1C-9484-951F0EB92F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6" y="0"/>
            <a:ext cx="1218564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A1DA665-71E9-49CA-B5AC-272C701C5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768" y="215901"/>
            <a:ext cx="5498361" cy="1320800"/>
          </a:xfrm>
        </p:spPr>
        <p:txBody>
          <a:bodyPr anchor="ctr">
            <a:normAutofit/>
          </a:bodyPr>
          <a:lstStyle/>
          <a:p>
            <a:r>
              <a:rPr lang="fr-FR" dirty="0"/>
              <a:t>Les espaces collectifs (suite)</a:t>
            </a:r>
          </a:p>
        </p:txBody>
      </p:sp>
      <p:sp>
        <p:nvSpPr>
          <p:cNvPr id="119" name="Isosceles Triangle 118">
            <a:extLst>
              <a:ext uri="{FF2B5EF4-FFF2-40B4-BE49-F238E27FC236}">
                <a16:creationId xmlns:a16="http://schemas.microsoft.com/office/drawing/2014/main" id="{0E5A83F9-E6B8-40BD-9C0D-9A6F156507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rgbClr val="543D34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74" name="Espace réservé du contenu 2">
            <a:extLst>
              <a:ext uri="{FF2B5EF4-FFF2-40B4-BE49-F238E27FC236}">
                <a16:creationId xmlns:a16="http://schemas.microsoft.com/office/drawing/2014/main" id="{10B7922D-FCC1-4E2F-ABEF-5869E78CE6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4082" y="1678966"/>
            <a:ext cx="5549732" cy="1154111"/>
          </a:xfrm>
        </p:spPr>
        <p:txBody>
          <a:bodyPr>
            <a:normAutofit/>
          </a:bodyPr>
          <a:lstStyle/>
          <a:p>
            <a:r>
              <a:rPr lang="fr-FR" dirty="0"/>
              <a:t>Accueil 52m2</a:t>
            </a:r>
          </a:p>
          <a:p>
            <a:r>
              <a:rPr lang="fr-FR" dirty="0"/>
              <a:t>Salon 20m2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58B3F6A-39D2-4171-AE22-19D1B3AABD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3" b="1274"/>
          <a:stretch/>
        </p:blipFill>
        <p:spPr>
          <a:xfrm>
            <a:off x="6794881" y="436381"/>
            <a:ext cx="4897953" cy="362656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FAA9741-64E3-4CB5-A92A-23AC5AF2AC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79" r="-3" b="1451"/>
          <a:stretch/>
        </p:blipFill>
        <p:spPr>
          <a:xfrm>
            <a:off x="989768" y="2962273"/>
            <a:ext cx="4998024" cy="3679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8648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8D8506C-FFE7-4BEB-839A-3A27379AE4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798" r="-1" b="17276"/>
          <a:stretch/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5A1DA665-71E9-49CA-B5AC-272C701C5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28" y="195926"/>
            <a:ext cx="4781550" cy="1320800"/>
          </a:xfrm>
        </p:spPr>
        <p:txBody>
          <a:bodyPr>
            <a:normAutofit fontScale="90000"/>
          </a:bodyPr>
          <a:lstStyle/>
          <a:p>
            <a:r>
              <a:rPr lang="fr-FR" dirty="0"/>
              <a:t>Les locaux professionnels et   autres locaux techniques</a:t>
            </a:r>
          </a:p>
        </p:txBody>
      </p: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64FA5DFF-7FE6-4855-84E6-DFA78EE978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2AFD8CBA-54A3-4363-991B-B9C631BBFA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rgbClr val="40404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Rectangle 23">
            <a:extLst>
              <a:ext uri="{FF2B5EF4-FFF2-40B4-BE49-F238E27FC236}">
                <a16:creationId xmlns:a16="http://schemas.microsoft.com/office/drawing/2014/main" id="{3F088236-D655-4F88-B238-E16762358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117" name="Rectangle 25">
            <a:extLst>
              <a:ext uri="{FF2B5EF4-FFF2-40B4-BE49-F238E27FC236}">
                <a16:creationId xmlns:a16="http://schemas.microsoft.com/office/drawing/2014/main" id="{3DAC0C92-199E-475C-9390-119A9B027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119" name="Isosceles Triangle 24">
            <a:extLst>
              <a:ext uri="{FF2B5EF4-FFF2-40B4-BE49-F238E27FC236}">
                <a16:creationId xmlns:a16="http://schemas.microsoft.com/office/drawing/2014/main" id="{C4CFB339-0ED8-4FE2-9EF1-6D1375B849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121" name="Rectangle 27">
            <a:extLst>
              <a:ext uri="{FF2B5EF4-FFF2-40B4-BE49-F238E27FC236}">
                <a16:creationId xmlns:a16="http://schemas.microsoft.com/office/drawing/2014/main" id="{31896C80-2069-4431-9C19-83B913734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123" name="Rectangle 28">
            <a:extLst>
              <a:ext uri="{FF2B5EF4-FFF2-40B4-BE49-F238E27FC236}">
                <a16:creationId xmlns:a16="http://schemas.microsoft.com/office/drawing/2014/main" id="{BF120A21-0841-4823-B0C4-28AEBCEF9B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125" name="Rectangle 29">
            <a:extLst>
              <a:ext uri="{FF2B5EF4-FFF2-40B4-BE49-F238E27FC236}">
                <a16:creationId xmlns:a16="http://schemas.microsoft.com/office/drawing/2014/main" id="{DBB05BAE-BBD3-4289-899F-A6851503C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127" name="Isosceles Triangle 29">
            <a:extLst>
              <a:ext uri="{FF2B5EF4-FFF2-40B4-BE49-F238E27FC236}">
                <a16:creationId xmlns:a16="http://schemas.microsoft.com/office/drawing/2014/main" id="{9874D11C-36F5-4BBE-A490-019A54E953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A1938D8-788A-4CF8-8ACF-50FBAB520B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007" y="1948086"/>
            <a:ext cx="4064439" cy="2659986"/>
          </a:xfrm>
        </p:spPr>
        <p:txBody>
          <a:bodyPr>
            <a:normAutofit/>
          </a:bodyPr>
          <a:lstStyle/>
          <a:p>
            <a:r>
              <a:rPr lang="fr-FR" dirty="0"/>
              <a:t>Infirmerie/salle de soins 35m2</a:t>
            </a:r>
          </a:p>
          <a:p>
            <a:r>
              <a:rPr lang="fr-FR" dirty="0"/>
              <a:t>Vestiaires 25m2 + 13m2</a:t>
            </a:r>
          </a:p>
          <a:p>
            <a:r>
              <a:rPr lang="fr-FR" dirty="0"/>
              <a:t>Linge propre 9m2 </a:t>
            </a:r>
          </a:p>
          <a:p>
            <a:r>
              <a:rPr lang="fr-FR" dirty="0"/>
              <a:t>Linge sale 9m2 + 16m2 en RDC </a:t>
            </a:r>
          </a:p>
          <a:p>
            <a:r>
              <a:rPr lang="fr-FR" dirty="0"/>
              <a:t>Cuisine/plonge... 40m2</a:t>
            </a:r>
          </a:p>
          <a:p>
            <a:r>
              <a:rPr lang="fr-FR" dirty="0"/>
              <a:t>2 salles de réunion 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48B748E2-5E1E-4900-80AC-68AF74B614B0}"/>
              </a:ext>
            </a:extLst>
          </p:cNvPr>
          <p:cNvSpPr txBox="1">
            <a:spLocks/>
          </p:cNvSpPr>
          <p:nvPr/>
        </p:nvSpPr>
        <p:spPr>
          <a:xfrm>
            <a:off x="632967" y="4354253"/>
            <a:ext cx="6776594" cy="23475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Sanitaires</a:t>
            </a:r>
          </a:p>
          <a:p>
            <a:r>
              <a:rPr lang="fr-FR" dirty="0"/>
              <a:t>1 local ménage par étage </a:t>
            </a:r>
          </a:p>
          <a:p>
            <a:r>
              <a:rPr lang="fr-FR" dirty="0"/>
              <a:t>1 espace reprographie par étage </a:t>
            </a:r>
          </a:p>
          <a:p>
            <a:r>
              <a:rPr lang="fr-FR" dirty="0"/>
              <a:t>1 local rangement par étage </a:t>
            </a:r>
          </a:p>
          <a:p>
            <a:pPr lvl="1"/>
            <a:r>
              <a:rPr lang="fr-FR" dirty="0"/>
              <a:t>Dont un de 20m2 exclusivement pour les LAM</a:t>
            </a:r>
          </a:p>
        </p:txBody>
      </p:sp>
    </p:spTree>
    <p:extLst>
      <p:ext uri="{BB962C8B-B14F-4D97-AF65-F5344CB8AC3E}">
        <p14:creationId xmlns:p14="http://schemas.microsoft.com/office/powerpoint/2010/main" val="18317097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34A0527C-7473-41BF-B64E-47165DFEA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FR" sz="2800"/>
              <a:t>Les spécificités LAM et leurs impacts sur le bâtiment 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405F0320-6859-48BB-85FB-4ADD9765BD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6734" y="2019076"/>
            <a:ext cx="4064439" cy="449058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FR" sz="2000" dirty="0"/>
              <a:t>L’accueil des animaux : en chambres </a:t>
            </a:r>
          </a:p>
          <a:p>
            <a:pPr>
              <a:lnSpc>
                <a:spcPct val="90000"/>
              </a:lnSpc>
            </a:pPr>
            <a:r>
              <a:rPr lang="fr-FR" sz="2000" dirty="0"/>
              <a:t>La Réduction des Risques et des Dommages (alcool) : nécessité de lieux de stockage différents selon les accompagnements ? </a:t>
            </a:r>
          </a:p>
          <a:p>
            <a:pPr>
              <a:lnSpc>
                <a:spcPct val="90000"/>
              </a:lnSpc>
            </a:pPr>
            <a:r>
              <a:rPr lang="fr-FR" sz="2000" dirty="0"/>
              <a:t>Les décès : anticiper le travail des PF</a:t>
            </a:r>
          </a:p>
          <a:p>
            <a:pPr>
              <a:lnSpc>
                <a:spcPct val="90000"/>
              </a:lnSpc>
            </a:pPr>
            <a:r>
              <a:rPr lang="fr-FR" sz="2000" dirty="0"/>
              <a:t>La décoration des espaces communs : évolutive</a:t>
            </a:r>
          </a:p>
          <a:p>
            <a:pPr>
              <a:lnSpc>
                <a:spcPct val="90000"/>
              </a:lnSpc>
            </a:pPr>
            <a:r>
              <a:rPr lang="fr-FR" sz="2000" dirty="0"/>
              <a:t>La gestion des nombreux remplacements : gestion des badges, des vestiaires…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E52B0AC-E3A0-4DCA-A928-5A7DDF2B88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952" r="20048"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46835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A88F4934-F5E0-4085-BB61-405A14FDD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7951" y="591845"/>
            <a:ext cx="7818597" cy="1320800"/>
          </a:xfrm>
        </p:spPr>
        <p:txBody>
          <a:bodyPr>
            <a:normAutofit fontScale="90000"/>
          </a:bodyPr>
          <a:lstStyle/>
          <a:p>
            <a:r>
              <a:rPr lang="fr-FR" dirty="0"/>
              <a:t>Les premiers retours d’expérience sur ce nouveau bâtiment / les points de vigilance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803DD32E-CA56-4D08-868F-9ECEF86327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7951" y="2385382"/>
            <a:ext cx="7818597" cy="3394932"/>
          </a:xfrm>
        </p:spPr>
        <p:txBody>
          <a:bodyPr>
            <a:normAutofit/>
          </a:bodyPr>
          <a:lstStyle/>
          <a:p>
            <a:r>
              <a:rPr lang="fr-FR" sz="2000" dirty="0"/>
              <a:t>L’accès PMR (au-delà des normes)</a:t>
            </a:r>
          </a:p>
          <a:p>
            <a:r>
              <a:rPr lang="fr-FR" sz="2000" dirty="0"/>
              <a:t>Investissement des résidents surtout des espaces de PASSAGE </a:t>
            </a:r>
          </a:p>
          <a:p>
            <a:r>
              <a:rPr lang="fr-FR" sz="2000" dirty="0"/>
              <a:t>Confidentialité (accueil, infirmerie)</a:t>
            </a:r>
          </a:p>
          <a:p>
            <a:r>
              <a:rPr lang="fr-FR" sz="2000" dirty="0"/>
              <a:t>Nécessité de PLUSIEURS espaces collectifs et stockages différenciés </a:t>
            </a:r>
          </a:p>
          <a:p>
            <a:r>
              <a:rPr lang="fr-FR" sz="2000" dirty="0"/>
              <a:t>Réécriture du projet d’établissement et des documents outils de la loi 2002-2 (règlement de fonctionnement, contrat de séjour, livret d’accueil)</a:t>
            </a:r>
          </a:p>
        </p:txBody>
      </p:sp>
    </p:spTree>
    <p:extLst>
      <p:ext uri="{BB962C8B-B14F-4D97-AF65-F5344CB8AC3E}">
        <p14:creationId xmlns:p14="http://schemas.microsoft.com/office/powerpoint/2010/main" val="8496561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A88F4934-F5E0-4085-BB61-405A14FDD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369" y="279647"/>
            <a:ext cx="7818597" cy="1320800"/>
          </a:xfrm>
        </p:spPr>
        <p:txBody>
          <a:bodyPr>
            <a:normAutofit/>
          </a:bodyPr>
          <a:lstStyle/>
          <a:p>
            <a:r>
              <a:rPr lang="fr-FR" dirty="0"/>
              <a:t>Pour aller plus loin… les chiffres de l’activité 2022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119ADEB-ADBB-4C55-BA16-091888062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2596" y="1600446"/>
            <a:ext cx="9109271" cy="5159583"/>
          </a:xfrm>
        </p:spPr>
        <p:txBody>
          <a:bodyPr>
            <a:normAutofit lnSpcReduction="10000"/>
          </a:bodyPr>
          <a:lstStyle/>
          <a:p>
            <a:r>
              <a:rPr lang="fr-FR" dirty="0"/>
              <a:t>87 candidatures reçues dont :</a:t>
            </a:r>
            <a:endParaRPr lang="fr-FR" sz="1600" dirty="0"/>
          </a:p>
          <a:p>
            <a:pPr lvl="1"/>
            <a:r>
              <a:rPr lang="fr-FR" sz="1700" dirty="0"/>
              <a:t>34 % nationalité française / 21 % ressortissants européens / 45 % autres </a:t>
            </a:r>
            <a:endParaRPr lang="fr-FR" sz="1500" dirty="0"/>
          </a:p>
          <a:p>
            <a:pPr lvl="1"/>
            <a:r>
              <a:rPr lang="fr-FR" sz="1700" dirty="0"/>
              <a:t>45 % des orientations sont issues du secteur sanitaire</a:t>
            </a:r>
            <a:endParaRPr lang="fr-FR" sz="1500" dirty="0"/>
          </a:p>
          <a:p>
            <a:pPr lvl="1"/>
            <a:r>
              <a:rPr lang="fr-FR" sz="1700" dirty="0"/>
              <a:t>62 % n’ont pas de domicile et 20 % sont hospitalisés </a:t>
            </a:r>
          </a:p>
          <a:p>
            <a:pPr lvl="1"/>
            <a:r>
              <a:rPr lang="fr-FR" sz="1700" dirty="0"/>
              <a:t>73 refus (84% des demandes) majoritairement car les personnes relèvent d’autres dispositifs puis (2</a:t>
            </a:r>
            <a:r>
              <a:rPr lang="fr-FR" sz="1700" baseline="30000" dirty="0"/>
              <a:t>nd</a:t>
            </a:r>
            <a:r>
              <a:rPr lang="fr-FR" sz="1700" dirty="0"/>
              <a:t> motif) absence de place disponible</a:t>
            </a:r>
          </a:p>
          <a:p>
            <a:endParaRPr lang="fr-FR" sz="1600" dirty="0"/>
          </a:p>
          <a:p>
            <a:r>
              <a:rPr lang="fr-FR" dirty="0"/>
              <a:t>File active : 31 personnes</a:t>
            </a:r>
            <a:endParaRPr lang="fr-FR" sz="1600" dirty="0"/>
          </a:p>
          <a:p>
            <a:pPr lvl="1"/>
            <a:r>
              <a:rPr lang="fr-FR" sz="1700" dirty="0"/>
              <a:t>Age moyen : 57.4 ans</a:t>
            </a:r>
          </a:p>
          <a:p>
            <a:pPr lvl="1"/>
            <a:r>
              <a:rPr lang="fr-FR" sz="1700" dirty="0"/>
              <a:t>Accueil de 12 nouveaux résidents, 9 hommes et 3 femmes</a:t>
            </a:r>
          </a:p>
          <a:p>
            <a:pPr lvl="1"/>
            <a:r>
              <a:rPr lang="fr-FR" sz="1700" dirty="0"/>
              <a:t>L’oncologie reste la pathologie la plus représentée (26%)</a:t>
            </a:r>
          </a:p>
          <a:p>
            <a:pPr lvl="1"/>
            <a:r>
              <a:rPr lang="fr-FR" sz="1700" dirty="0"/>
              <a:t>Durée moyenne de séjour (des personnes sorties en 2022) : 542 jours </a:t>
            </a:r>
          </a:p>
          <a:p>
            <a:pPr lvl="1"/>
            <a:r>
              <a:rPr lang="fr-FR" sz="1700" dirty="0"/>
              <a:t>Taux d’occupation : 91 %</a:t>
            </a:r>
          </a:p>
          <a:p>
            <a:pPr lvl="1"/>
            <a:r>
              <a:rPr lang="fr-FR" sz="1700" dirty="0"/>
              <a:t>7 Sorties : 4 Décès – 2 Réorientations – 1 Exclusion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772985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F76A361-225F-455D-8A7C-B2A15C82B16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Merci de votre attention</a:t>
            </a:r>
          </a:p>
        </p:txBody>
      </p:sp>
      <p:sp>
        <p:nvSpPr>
          <p:cNvPr id="5" name="Sous-titre 4">
            <a:extLst>
              <a:ext uri="{FF2B5EF4-FFF2-40B4-BE49-F238E27FC236}">
                <a16:creationId xmlns:a16="http://schemas.microsoft.com/office/drawing/2014/main" id="{16362813-6D29-4395-A7F8-E88E419483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/>
              <a:t>Caroline CABANES GELLY</a:t>
            </a:r>
          </a:p>
          <a:p>
            <a:r>
              <a:rPr lang="fr-FR" dirty="0">
                <a:hlinkClick r:id="rId2"/>
              </a:rPr>
              <a:t>c.cabanesgelly@aers-asso.fr</a:t>
            </a:r>
            <a:endParaRPr lang="fr-FR" dirty="0"/>
          </a:p>
          <a:p>
            <a:r>
              <a:rPr lang="fr-FR" dirty="0"/>
              <a:t>www.aers-asso.fr</a:t>
            </a:r>
          </a:p>
        </p:txBody>
      </p:sp>
    </p:spTree>
    <p:extLst>
      <p:ext uri="{BB962C8B-B14F-4D97-AF65-F5344CB8AC3E}">
        <p14:creationId xmlns:p14="http://schemas.microsoft.com/office/powerpoint/2010/main" val="2345033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B92BC8-E92B-4DC2-ADBC-A8FD6AD84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404430"/>
            <a:ext cx="8596668" cy="1320800"/>
          </a:xfrm>
        </p:spPr>
        <p:txBody>
          <a:bodyPr/>
          <a:lstStyle/>
          <a:p>
            <a:r>
              <a:rPr lang="fr-FR" dirty="0"/>
              <a:t>L’AERS Association d’Entraide et de Reclassement Social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834567C-F315-4949-965D-B37F171F7C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10804"/>
            <a:ext cx="8596668" cy="892699"/>
          </a:xfrm>
        </p:spPr>
        <p:txBody>
          <a:bodyPr>
            <a:normAutofit/>
          </a:bodyPr>
          <a:lstStyle/>
          <a:p>
            <a:r>
              <a:rPr lang="fr-FR" dirty="0"/>
              <a:t>Depuis 1967, public « justice » </a:t>
            </a:r>
          </a:p>
          <a:p>
            <a:r>
              <a:rPr lang="fr-FR" dirty="0"/>
              <a:t>AERS dirigée par un Conseil d’Administration bénévole</a:t>
            </a:r>
          </a:p>
          <a:p>
            <a:pPr marL="457200" lvl="1" indent="0">
              <a:buNone/>
            </a:pPr>
            <a:endParaRPr lang="fr-FR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9D6E8E1F-A2DD-4384-B158-3D72F281DE23}"/>
              </a:ext>
            </a:extLst>
          </p:cNvPr>
          <p:cNvSpPr txBox="1">
            <a:spLocks/>
          </p:cNvSpPr>
          <p:nvPr/>
        </p:nvSpPr>
        <p:spPr>
          <a:xfrm>
            <a:off x="677334" y="2834196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fr-FR" dirty="0"/>
              <a:t>3 pôles d’intervention à Béziers et Montpellier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E124059A-E99B-4763-B07C-F89E2EE746A3}"/>
              </a:ext>
            </a:extLst>
          </p:cNvPr>
          <p:cNvSpPr txBox="1">
            <a:spLocks/>
          </p:cNvSpPr>
          <p:nvPr/>
        </p:nvSpPr>
        <p:spPr>
          <a:xfrm>
            <a:off x="677334" y="4034900"/>
            <a:ext cx="8830650" cy="28230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/>
              <a:t>Pôle logement / hébergement : </a:t>
            </a:r>
            <a:r>
              <a:rPr lang="fr-FR" dirty="0"/>
              <a:t>le CHRS depuis 1975, le service logement en 1996 et le SAOSH en 2012</a:t>
            </a:r>
          </a:p>
          <a:p>
            <a:r>
              <a:rPr lang="fr-FR" b="1" dirty="0"/>
              <a:t>Pôle Justice </a:t>
            </a:r>
            <a:r>
              <a:rPr lang="fr-FR" dirty="0"/>
              <a:t>depuis 1984</a:t>
            </a:r>
          </a:p>
          <a:p>
            <a:r>
              <a:rPr lang="fr-FR" dirty="0"/>
              <a:t>Les ACT depuis 1994</a:t>
            </a:r>
          </a:p>
          <a:p>
            <a:r>
              <a:rPr lang="fr-FR" dirty="0"/>
              <a:t>Les LAM en 2017			</a:t>
            </a:r>
            <a:r>
              <a:rPr lang="fr-FR" b="1" dirty="0"/>
              <a:t>Pôle Santé Solidarité </a:t>
            </a:r>
          </a:p>
          <a:p>
            <a:r>
              <a:rPr lang="fr-FR" dirty="0"/>
              <a:t>Les ACT.HM en 2019</a:t>
            </a:r>
          </a:p>
          <a:p>
            <a:r>
              <a:rPr lang="fr-FR" dirty="0"/>
              <a:t>Les LHSS en 2023</a:t>
            </a:r>
          </a:p>
        </p:txBody>
      </p:sp>
      <p:sp>
        <p:nvSpPr>
          <p:cNvPr id="6" name="Accolade fermante 5">
            <a:extLst>
              <a:ext uri="{FF2B5EF4-FFF2-40B4-BE49-F238E27FC236}">
                <a16:creationId xmlns:a16="http://schemas.microsoft.com/office/drawing/2014/main" id="{87065136-2613-45D9-B963-2DC9F8D80151}"/>
              </a:ext>
            </a:extLst>
          </p:cNvPr>
          <p:cNvSpPr/>
          <p:nvPr/>
        </p:nvSpPr>
        <p:spPr>
          <a:xfrm>
            <a:off x="3462292" y="5053224"/>
            <a:ext cx="304165" cy="167414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1932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8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2435961-02C5-4B39-BD18-80A07A686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54" y="784979"/>
            <a:ext cx="4203045" cy="1375608"/>
          </a:xfrm>
        </p:spPr>
        <p:txBody>
          <a:bodyPr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fr-FR" dirty="0"/>
              <a:t>Missions relogement, CPCA et la PLM depuis 2021</a:t>
            </a:r>
            <a:br>
              <a:rPr lang="fr-FR" sz="2300" dirty="0">
                <a:solidFill>
                  <a:schemeClr val="bg1"/>
                </a:solidFill>
              </a:rPr>
            </a:br>
            <a:br>
              <a:rPr lang="fr-FR" sz="2300" dirty="0">
                <a:solidFill>
                  <a:schemeClr val="bg1"/>
                </a:solidFill>
              </a:rPr>
            </a:br>
            <a:endParaRPr lang="fr-FR" sz="2300" dirty="0">
              <a:solidFill>
                <a:schemeClr val="bg1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47F8328-96FE-41F5-99BA-799BFAB79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754" y="2160590"/>
            <a:ext cx="3973943" cy="3174890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Centre de Prise en Charges des Auteurs de Violences Conjugales </a:t>
            </a:r>
          </a:p>
          <a:p>
            <a:r>
              <a:rPr lang="fr-FR" dirty="0">
                <a:solidFill>
                  <a:schemeClr val="bg1"/>
                </a:solidFill>
              </a:rPr>
              <a:t>Plateforme Logistique Mutualisée</a:t>
            </a:r>
          </a:p>
          <a:p>
            <a:r>
              <a:rPr lang="fr-FR" dirty="0">
                <a:solidFill>
                  <a:schemeClr val="bg1"/>
                </a:solidFill>
              </a:rPr>
              <a:t>Mission relogement de familles à la </a:t>
            </a:r>
            <a:r>
              <a:rPr lang="fr-FR" dirty="0" err="1">
                <a:solidFill>
                  <a:schemeClr val="bg1"/>
                </a:solidFill>
              </a:rPr>
              <a:t>Paillade</a:t>
            </a:r>
            <a:r>
              <a:rPr lang="fr-FR" dirty="0">
                <a:solidFill>
                  <a:schemeClr val="bg1"/>
                </a:solidFill>
              </a:rPr>
              <a:t>, en partenariat avec la SA3M</a:t>
            </a:r>
          </a:p>
          <a:p>
            <a:r>
              <a:rPr lang="fr-FR" dirty="0">
                <a:solidFill>
                  <a:schemeClr val="bg1"/>
                </a:solidFill>
              </a:rPr>
              <a:t>L’accompagnement de plus d’une trentaine de familles ukrainiennes sur Béziers </a:t>
            </a:r>
          </a:p>
          <a:p>
            <a:pPr marL="0" indent="0">
              <a:buNone/>
            </a:pP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B97B35A-51C7-483E-A692-000F8DAF9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4916" y="1290324"/>
            <a:ext cx="6059039" cy="2605387"/>
          </a:xfrm>
          <a:prstGeom prst="rect">
            <a:avLst/>
          </a:prstGeom>
        </p:spPr>
      </p:pic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ADC51DB-B3EB-4F67-AC6D-5AF9DB38CAB3}"/>
              </a:ext>
            </a:extLst>
          </p:cNvPr>
          <p:cNvSpPr txBox="1"/>
          <p:nvPr/>
        </p:nvSpPr>
        <p:spPr>
          <a:xfrm>
            <a:off x="5474135" y="4296734"/>
            <a:ext cx="6505927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Les services supports </a:t>
            </a: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fr-FR" dirty="0"/>
              <a:t>La gestion locative : les agents de maintenance et d’entretien </a:t>
            </a: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fr-FR" dirty="0"/>
              <a:t>Le siège (Comptabilité, RH, Développement et Qualité)</a:t>
            </a: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</a:pPr>
            <a:r>
              <a:rPr lang="fr-FR" dirty="0"/>
              <a:t>L’équipe de direction et l’astreinte </a:t>
            </a:r>
          </a:p>
        </p:txBody>
      </p:sp>
    </p:spTree>
    <p:extLst>
      <p:ext uri="{BB962C8B-B14F-4D97-AF65-F5344CB8AC3E}">
        <p14:creationId xmlns:p14="http://schemas.microsoft.com/office/powerpoint/2010/main" val="18989340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A88F4934-F5E0-4085-BB61-405A14FDD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7951" y="591845"/>
            <a:ext cx="7818597" cy="855215"/>
          </a:xfrm>
        </p:spPr>
        <p:txBody>
          <a:bodyPr>
            <a:normAutofit/>
          </a:bodyPr>
          <a:lstStyle/>
          <a:p>
            <a:r>
              <a:rPr lang="fr-FR" dirty="0"/>
              <a:t>L’équipe des LAM</a:t>
            </a:r>
          </a:p>
        </p:txBody>
      </p:sp>
      <p:graphicFrame>
        <p:nvGraphicFramePr>
          <p:cNvPr id="4" name="Objet 3">
            <a:extLst>
              <a:ext uri="{FF2B5EF4-FFF2-40B4-BE49-F238E27FC236}">
                <a16:creationId xmlns:a16="http://schemas.microsoft.com/office/drawing/2014/main" id="{ADAF2951-CEF2-4C19-BAA6-3B25DB9294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3629070"/>
              </p:ext>
            </p:extLst>
          </p:nvPr>
        </p:nvGraphicFramePr>
        <p:xfrm>
          <a:off x="1067951" y="1660124"/>
          <a:ext cx="5375340" cy="4219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6415686" imgH="4533492" progId="Acrobat.Document.DC">
                  <p:embed/>
                </p:oleObj>
              </mc:Choice>
              <mc:Fallback>
                <p:oleObj name="Acrobat Document" r:id="rId2" imgW="6415686" imgH="4533492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67951" y="1660124"/>
                        <a:ext cx="5375340" cy="42190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A7C9272B-1BED-49A3-A9B7-C54538A5E480}"/>
              </a:ext>
            </a:extLst>
          </p:cNvPr>
          <p:cNvSpPr txBox="1"/>
          <p:nvPr/>
        </p:nvSpPr>
        <p:spPr>
          <a:xfrm>
            <a:off x="6668645" y="1276841"/>
            <a:ext cx="3426780" cy="5027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8 </a:t>
            </a:r>
            <a:r>
              <a:rPr lang="fr-FR" baseline="30000" dirty="0"/>
              <a:t>ETP</a:t>
            </a:r>
            <a:r>
              <a:rPr lang="fr-FR" dirty="0"/>
              <a:t> d’IDE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0,5</a:t>
            </a:r>
            <a:r>
              <a:rPr lang="fr-FR" baseline="30000" dirty="0"/>
              <a:t> ETP </a:t>
            </a:r>
            <a:r>
              <a:rPr lang="fr-FR" dirty="0"/>
              <a:t>de médecin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6 </a:t>
            </a:r>
            <a:r>
              <a:rPr lang="fr-FR" baseline="30000" dirty="0"/>
              <a:t>ETP</a:t>
            </a:r>
            <a:r>
              <a:rPr lang="fr-FR" dirty="0"/>
              <a:t> d’ASD (dont 1 apprenti)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3 </a:t>
            </a:r>
            <a:r>
              <a:rPr lang="fr-FR" baseline="30000" dirty="0"/>
              <a:t>ETP</a:t>
            </a:r>
            <a:r>
              <a:rPr lang="fr-FR" dirty="0"/>
              <a:t> d’ASH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1 </a:t>
            </a:r>
            <a:r>
              <a:rPr lang="fr-FR" baseline="30000" dirty="0"/>
              <a:t>ETP</a:t>
            </a:r>
            <a:r>
              <a:rPr lang="fr-FR" dirty="0"/>
              <a:t> de MDM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1 </a:t>
            </a:r>
            <a:r>
              <a:rPr lang="fr-FR" baseline="30000" dirty="0"/>
              <a:t>ETP</a:t>
            </a:r>
            <a:r>
              <a:rPr lang="fr-FR" dirty="0"/>
              <a:t> de TS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1 </a:t>
            </a:r>
            <a:r>
              <a:rPr lang="fr-FR" baseline="30000" dirty="0"/>
              <a:t>ETP</a:t>
            </a:r>
            <a:r>
              <a:rPr lang="fr-FR" dirty="0"/>
              <a:t> d’animatrice (M.E.)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1  </a:t>
            </a:r>
            <a:r>
              <a:rPr lang="fr-FR" baseline="30000" dirty="0"/>
              <a:t>ETP</a:t>
            </a:r>
            <a:r>
              <a:rPr lang="fr-FR" dirty="0"/>
              <a:t> de chef de service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2,50 </a:t>
            </a:r>
            <a:r>
              <a:rPr lang="fr-FR" baseline="30000" dirty="0"/>
              <a:t>ETP</a:t>
            </a:r>
            <a:r>
              <a:rPr lang="fr-FR" dirty="0"/>
              <a:t> de surveillants de nuit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1 psychologue mise à disposition (14h/semaine)</a:t>
            </a:r>
          </a:p>
        </p:txBody>
      </p:sp>
    </p:spTree>
    <p:extLst>
      <p:ext uri="{BB962C8B-B14F-4D97-AF65-F5344CB8AC3E}">
        <p14:creationId xmlns:p14="http://schemas.microsoft.com/office/powerpoint/2010/main" val="1018209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7A9781-AA1B-4F80-840E-239A2CC5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55216"/>
          </a:xfrm>
        </p:spPr>
        <p:txBody>
          <a:bodyPr/>
          <a:lstStyle/>
          <a:p>
            <a:r>
              <a:rPr lang="fr-FR" dirty="0"/>
              <a:t>Chronologie du bâtiment LAM</a:t>
            </a:r>
          </a:p>
        </p:txBody>
      </p:sp>
      <p:graphicFrame>
        <p:nvGraphicFramePr>
          <p:cNvPr id="6" name="Espace réservé du contenu 5">
            <a:extLst>
              <a:ext uri="{FF2B5EF4-FFF2-40B4-BE49-F238E27FC236}">
                <a16:creationId xmlns:a16="http://schemas.microsoft.com/office/drawing/2014/main" id="{D81B190A-1477-4948-9B7E-20EE291EC7B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2881068"/>
              </p:ext>
            </p:extLst>
          </p:nvPr>
        </p:nvGraphicFramePr>
        <p:xfrm>
          <a:off x="-467357" y="1827085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Objet 6">
            <a:extLst>
              <a:ext uri="{FF2B5EF4-FFF2-40B4-BE49-F238E27FC236}">
                <a16:creationId xmlns:a16="http://schemas.microsoft.com/office/drawing/2014/main" id="{8B46ACFB-2062-48F9-9008-6043A55EC0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7088055"/>
              </p:ext>
            </p:extLst>
          </p:nvPr>
        </p:nvGraphicFramePr>
        <p:xfrm>
          <a:off x="7629053" y="253333"/>
          <a:ext cx="4349841" cy="3077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7" imgW="6408030" imgH="4533492" progId="Acrobat.Document.DC">
                  <p:embed/>
                </p:oleObj>
              </mc:Choice>
              <mc:Fallback>
                <p:oleObj name="Acrobat Document" r:id="rId7" imgW="6408030" imgH="4533492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29053" y="253333"/>
                        <a:ext cx="4349841" cy="3077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t 7">
            <a:extLst>
              <a:ext uri="{FF2B5EF4-FFF2-40B4-BE49-F238E27FC236}">
                <a16:creationId xmlns:a16="http://schemas.microsoft.com/office/drawing/2014/main" id="{E0A86B65-B8DB-4F22-8C8F-FBCF9878B5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852549"/>
              </p:ext>
            </p:extLst>
          </p:nvPr>
        </p:nvGraphicFramePr>
        <p:xfrm>
          <a:off x="7629053" y="3527345"/>
          <a:ext cx="4349842" cy="3077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9" imgW="6408030" imgH="4533492" progId="Acrobat.Document.DC">
                  <p:embed/>
                </p:oleObj>
              </mc:Choice>
              <mc:Fallback>
                <p:oleObj name="Acrobat Document" r:id="rId9" imgW="6408030" imgH="4533492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29053" y="3527345"/>
                        <a:ext cx="4349842" cy="3077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9865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CC7DD2-55BD-47B5-8C49-B401C1931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anchor="t">
            <a:normAutofit/>
          </a:bodyPr>
          <a:lstStyle/>
          <a:p>
            <a:r>
              <a:rPr lang="fr-FR"/>
              <a:t>Le projet architectural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054B26A4-4EDD-4DBB-B78F-9ECA0BBEA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16706"/>
            <a:ext cx="7907373" cy="300972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FR" sz="2000" dirty="0"/>
              <a:t>L’AERS est maître d’ouvrage </a:t>
            </a:r>
          </a:p>
          <a:p>
            <a:pPr>
              <a:lnSpc>
                <a:spcPct val="90000"/>
              </a:lnSpc>
            </a:pPr>
            <a:r>
              <a:rPr lang="fr-FR" sz="2000" dirty="0"/>
              <a:t>Propriétaire du terrain et du bâtiment </a:t>
            </a:r>
          </a:p>
          <a:p>
            <a:pPr>
              <a:lnSpc>
                <a:spcPct val="90000"/>
              </a:lnSpc>
            </a:pPr>
            <a:r>
              <a:rPr lang="fr-FR" sz="2000" dirty="0"/>
              <a:t>Choix du cabinet d’architectes de la Zone Parc 2000</a:t>
            </a:r>
          </a:p>
          <a:p>
            <a:pPr>
              <a:lnSpc>
                <a:spcPct val="90000"/>
              </a:lnSpc>
            </a:pPr>
            <a:r>
              <a:rPr lang="fr-FR" sz="2000" dirty="0"/>
              <a:t>+ Assistance Maitrise d’Ouvrage</a:t>
            </a:r>
          </a:p>
          <a:p>
            <a:pPr>
              <a:lnSpc>
                <a:spcPct val="90000"/>
              </a:lnSpc>
            </a:pPr>
            <a:r>
              <a:rPr lang="fr-FR" sz="2000" dirty="0"/>
              <a:t>Financement du projet par réserves d’investissement en vue de la création du </a:t>
            </a:r>
            <a:r>
              <a:rPr lang="fr-FR" sz="2000" u="sng" dirty="0"/>
              <a:t>Pôle Santé Solidarité </a:t>
            </a:r>
            <a:r>
              <a:rPr lang="fr-FR" sz="2000" dirty="0"/>
              <a:t>+ prêts bancaires </a:t>
            </a:r>
          </a:p>
          <a:p>
            <a:pPr>
              <a:lnSpc>
                <a:spcPct val="90000"/>
              </a:lnSpc>
            </a:pPr>
            <a:r>
              <a:rPr lang="fr-FR" sz="2000" dirty="0"/>
              <a:t>Contrat CARSAT </a:t>
            </a:r>
          </a:p>
          <a:p>
            <a:pPr>
              <a:lnSpc>
                <a:spcPct val="90000"/>
              </a:lnSpc>
            </a:pPr>
            <a:endParaRPr lang="fr-FR" sz="2000" dirty="0"/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D3E6120A-1603-4BFB-8A1C-979E91348A63}"/>
              </a:ext>
            </a:extLst>
          </p:cNvPr>
          <p:cNvCxnSpPr>
            <a:cxnSpLocks/>
          </p:cNvCxnSpPr>
          <p:nvPr/>
        </p:nvCxnSpPr>
        <p:spPr>
          <a:xfrm>
            <a:off x="3764132" y="4003829"/>
            <a:ext cx="0" cy="9942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Espace réservé du contenu 2">
            <a:extLst>
              <a:ext uri="{FF2B5EF4-FFF2-40B4-BE49-F238E27FC236}">
                <a16:creationId xmlns:a16="http://schemas.microsoft.com/office/drawing/2014/main" id="{0AA07DC8-4269-4A5A-870B-C2754D1F742F}"/>
              </a:ext>
            </a:extLst>
          </p:cNvPr>
          <p:cNvSpPr txBox="1">
            <a:spLocks/>
          </p:cNvSpPr>
          <p:nvPr/>
        </p:nvSpPr>
        <p:spPr>
          <a:xfrm>
            <a:off x="4003839" y="4726434"/>
            <a:ext cx="5270163" cy="18465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2000" dirty="0"/>
              <a:t>Volonté de mutualisation de 3 services (locaux plus adaptés, mutualisation des moyens et compétences, rationalisation des circuits et harmonisation des pratiques, dynamique collective entre les bénéficiaires, logique de parcours)</a:t>
            </a:r>
          </a:p>
        </p:txBody>
      </p:sp>
    </p:spTree>
    <p:extLst>
      <p:ext uri="{BB962C8B-B14F-4D97-AF65-F5344CB8AC3E}">
        <p14:creationId xmlns:p14="http://schemas.microsoft.com/office/powerpoint/2010/main" val="1383517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CC7DD2-55BD-47B5-8C49-B401C1931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anchor="t">
            <a:normAutofit/>
          </a:bodyPr>
          <a:lstStyle/>
          <a:p>
            <a:r>
              <a:rPr lang="fr-FR"/>
              <a:t>Le projet architectural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054B26A4-4EDD-4DBB-B78F-9ECA0BBEA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2896" y="772886"/>
            <a:ext cx="3253618" cy="583474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Choix du terrain car quartier historique de l’association </a:t>
            </a:r>
          </a:p>
          <a:p>
            <a:pPr>
              <a:lnSpc>
                <a:spcPct val="150000"/>
              </a:lnSpc>
            </a:pPr>
            <a:r>
              <a:rPr lang="fr-FR" dirty="0"/>
              <a:t>Proximité hôpitaux, transports </a:t>
            </a:r>
          </a:p>
          <a:p>
            <a:pPr>
              <a:lnSpc>
                <a:spcPct val="150000"/>
              </a:lnSpc>
            </a:pPr>
            <a:r>
              <a:rPr lang="fr-FR" dirty="0"/>
              <a:t>Terrain appartenant à la ville (partenaire) </a:t>
            </a:r>
          </a:p>
          <a:p>
            <a:pPr>
              <a:lnSpc>
                <a:spcPct val="150000"/>
              </a:lnSpc>
            </a:pPr>
            <a:r>
              <a:rPr lang="fr-FR" dirty="0"/>
              <a:t>Petite parcelle (400m²) donc exploitation maximale des extérieurs : terrasses, patio, jardin… </a:t>
            </a:r>
          </a:p>
          <a:p>
            <a:pPr>
              <a:lnSpc>
                <a:spcPct val="150000"/>
              </a:lnSpc>
            </a:pPr>
            <a:r>
              <a:rPr lang="fr-FR" dirty="0"/>
              <a:t>Exploitation maximale de la lumière naturelle </a:t>
            </a:r>
          </a:p>
          <a:p>
            <a:pPr>
              <a:lnSpc>
                <a:spcPct val="150000"/>
              </a:lnSpc>
            </a:pPr>
            <a:r>
              <a:rPr lang="fr-FR" dirty="0"/>
              <a:t>Quartier en construction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1DBE145-74F1-4C3F-A9A7-F9EF54B152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38" r="19374" b="1"/>
          <a:stretch/>
        </p:blipFill>
        <p:spPr>
          <a:xfrm>
            <a:off x="677334" y="1651844"/>
            <a:ext cx="5457409" cy="390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140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CC7DD2-55BD-47B5-8C49-B401C1931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r>
              <a:rPr lang="fr-FR" dirty="0"/>
              <a:t>Le projet architectural</a:t>
            </a:r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054B26A4-4EDD-4DBB-B78F-9ECA0BBEA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9563" y="2160589"/>
            <a:ext cx="4064439" cy="388077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FR" b="1" dirty="0"/>
              <a:t>Entre 2017 et 2022, retour d’expériences</a:t>
            </a:r>
            <a:r>
              <a:rPr lang="fr-FR" dirty="0"/>
              <a:t> / participation des professionnels et résidents  (isolation phonique renforcée par exemple)</a:t>
            </a:r>
          </a:p>
          <a:p>
            <a:pPr>
              <a:lnSpc>
                <a:spcPct val="90000"/>
              </a:lnSpc>
            </a:pPr>
            <a:r>
              <a:rPr lang="fr-FR" dirty="0"/>
              <a:t>Objectif de faire un lieu de vie plus qu’un lieu de soins, tout en respectant les règles d’hygiène (soins, linge, cuisine…) et de sécurité (accès contrôlés, maintenance…) </a:t>
            </a:r>
          </a:p>
          <a:p>
            <a:pPr>
              <a:lnSpc>
                <a:spcPct val="90000"/>
              </a:lnSpc>
            </a:pPr>
            <a:r>
              <a:rPr lang="fr-FR" dirty="0"/>
              <a:t>Normes ERP 4</a:t>
            </a:r>
            <a:r>
              <a:rPr lang="fr-FR" baseline="30000" dirty="0"/>
              <a:t>ème</a:t>
            </a:r>
            <a:r>
              <a:rPr lang="fr-FR" dirty="0"/>
              <a:t> catégorie </a:t>
            </a:r>
          </a:p>
          <a:p>
            <a:pPr>
              <a:lnSpc>
                <a:spcPct val="90000"/>
              </a:lnSpc>
            </a:pP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D1584A7-9D75-447E-89BB-96B2967EAF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442" r="17558"/>
          <a:stretch/>
        </p:blipFill>
        <p:spPr>
          <a:xfrm>
            <a:off x="-1" y="0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48880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19D8CB-C713-4482-BABE-63E4CF61C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28675"/>
          </a:xfrm>
        </p:spPr>
        <p:txBody>
          <a:bodyPr anchor="t">
            <a:normAutofit/>
          </a:bodyPr>
          <a:lstStyle/>
          <a:p>
            <a:r>
              <a:rPr lang="fr-FR" dirty="0"/>
              <a:t>Présentation du bâtiment </a:t>
            </a:r>
          </a:p>
        </p:txBody>
      </p:sp>
      <p:graphicFrame>
        <p:nvGraphicFramePr>
          <p:cNvPr id="7" name="Espace réservé du contenu 6">
            <a:extLst>
              <a:ext uri="{FF2B5EF4-FFF2-40B4-BE49-F238E27FC236}">
                <a16:creationId xmlns:a16="http://schemas.microsoft.com/office/drawing/2014/main" id="{B12860DE-1FEA-4F07-BF07-4B98270B4E0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1390424"/>
              </p:ext>
            </p:extLst>
          </p:nvPr>
        </p:nvGraphicFramePr>
        <p:xfrm>
          <a:off x="677334" y="1488280"/>
          <a:ext cx="8596312" cy="52064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7298360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te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943</Words>
  <Application>Microsoft Office PowerPoint</Application>
  <PresentationFormat>Grand écran</PresentationFormat>
  <Paragraphs>128</Paragraphs>
  <Slides>17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2" baseType="lpstr">
      <vt:lpstr>Arial</vt:lpstr>
      <vt:lpstr>Trebuchet MS</vt:lpstr>
      <vt:lpstr>Wingdings 3</vt:lpstr>
      <vt:lpstr>Facette</vt:lpstr>
      <vt:lpstr>Acrobat Document</vt:lpstr>
      <vt:lpstr>Projet architectural des LAM de l’AERS</vt:lpstr>
      <vt:lpstr>L’AERS Association d’Entraide et de Reclassement Social</vt:lpstr>
      <vt:lpstr>Missions relogement, CPCA et la PLM depuis 2021  </vt:lpstr>
      <vt:lpstr>L’équipe des LAM</vt:lpstr>
      <vt:lpstr>Chronologie du bâtiment LAM</vt:lpstr>
      <vt:lpstr>Le projet architectural</vt:lpstr>
      <vt:lpstr>Le projet architectural</vt:lpstr>
      <vt:lpstr>Le projet architectural</vt:lpstr>
      <vt:lpstr>Présentation du bâtiment </vt:lpstr>
      <vt:lpstr>Les 25 chambres </vt:lpstr>
      <vt:lpstr>Les espaces collectifs</vt:lpstr>
      <vt:lpstr>Les espaces collectifs (suite)</vt:lpstr>
      <vt:lpstr>Les locaux professionnels et   autres locaux techniques</vt:lpstr>
      <vt:lpstr>Les spécificités LAM et leurs impacts sur le bâtiment </vt:lpstr>
      <vt:lpstr>Les premiers retours d’expérience sur ce nouveau bâtiment / les points de vigilance</vt:lpstr>
      <vt:lpstr>Pour aller plus loin… les chiffres de l’activité 2022</vt:lpstr>
      <vt:lpstr>Merci de votre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Projet architectural des LAM de l’AERS</dc:title>
  <dc:creator>Caroline CABANESGELLY</dc:creator>
  <cp:lastModifiedBy>Bérangère Grisoni</cp:lastModifiedBy>
  <cp:revision>5</cp:revision>
  <dcterms:created xsi:type="dcterms:W3CDTF">2023-10-17T16:30:02Z</dcterms:created>
  <dcterms:modified xsi:type="dcterms:W3CDTF">2023-10-19T03:35:33Z</dcterms:modified>
</cp:coreProperties>
</file>