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95" r:id="rId4"/>
    <p:sldId id="280" r:id="rId5"/>
    <p:sldId id="281" r:id="rId6"/>
    <p:sldId id="283" r:id="rId7"/>
    <p:sldId id="286" r:id="rId8"/>
    <p:sldId id="276" r:id="rId9"/>
    <p:sldId id="261" r:id="rId10"/>
    <p:sldId id="268" r:id="rId11"/>
    <p:sldId id="269" r:id="rId12"/>
    <p:sldId id="270" r:id="rId13"/>
    <p:sldId id="272" r:id="rId14"/>
    <p:sldId id="273" r:id="rId15"/>
    <p:sldId id="271" r:id="rId16"/>
    <p:sldId id="275" r:id="rId17"/>
    <p:sldId id="262" r:id="rId18"/>
    <p:sldId id="277" r:id="rId19"/>
    <p:sldId id="278" r:id="rId20"/>
    <p:sldId id="284" r:id="rId21"/>
    <p:sldId id="285" r:id="rId22"/>
    <p:sldId id="259" r:id="rId23"/>
    <p:sldId id="265" r:id="rId24"/>
    <p:sldId id="266" r:id="rId25"/>
    <p:sldId id="289" r:id="rId26"/>
    <p:sldId id="290" r:id="rId27"/>
    <p:sldId id="293" r:id="rId28"/>
    <p:sldId id="294" r:id="rId29"/>
    <p:sldId id="288" r:id="rId30"/>
    <p:sldId id="287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538E44-7070-DA1F-A791-7BB25981F950}" v="407" dt="2023-10-17T12:07:38.534"/>
    <p1510:client id="{2B754971-3418-0EC6-12BB-CE7190AB8081}" v="70" dt="2023-10-09T12:38:56.094"/>
    <p1510:client id="{30053677-6281-BAA2-2539-D954113C1672}" v="352" dt="2023-10-17T08:43:20.046"/>
    <p1510:client id="{3A80B829-28BC-46BE-11C9-36DF772AAFDE}" v="653" dt="2023-10-17T10:10:28.841"/>
    <p1510:client id="{490FDCC8-7F45-E82F-14B1-133D8429F0EC}" v="279" dt="2023-10-09T13:27:26.354"/>
    <p1510:client id="{6C3C58A1-F59A-ACFB-F671-EC376F81FA3F}" v="436" dt="2023-10-17T13:41:55.775"/>
    <p1510:client id="{9FC4E8E8-FBEE-F474-EBDC-426F88A03D63}" v="5" dt="2023-10-18T09:36:29.954"/>
    <p1510:client id="{A0854B59-891F-2D54-8573-7AFD7586C53C}" v="5" dt="2023-10-16T14:35:18.219"/>
    <p1510:client id="{A889EDA1-75A6-4DD2-B9BE-421D4255B65C}" v="8" dt="2023-10-10T07:43:39.720"/>
    <p1510:client id="{CA8D194A-53F4-4AED-C149-927B3147612D}" v="109" dt="2023-10-17T12:15:54.225"/>
    <p1510:client id="{F28E85AE-9899-361D-27D2-E1C1781B40C5}" v="11" dt="2023-10-09T14:32:38.038"/>
    <p1510:client id="{F78FEB0E-E2F5-2E4F-3E25-9328437F4E55}" v="341" dt="2023-10-10T07:35:43.846"/>
    <p1510:client id="{F7EFDA9A-1091-14FB-916C-C04236D86B32}" v="293" dt="2023-10-18T09:23:01.285"/>
    <p1510:client id="{F8EE2EC9-D604-4ABD-3AE4-1A6273E93605}" v="4" dt="2023-10-09T14:20:36.8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564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5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189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fr-FR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0352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092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2507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6438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1161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0075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874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203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559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6882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220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06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80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399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8C1128F-6864-444B-BE9F-664EB25CC382}" type="datetimeFigureOut">
              <a:rPr lang="fr-FR" smtClean="0"/>
              <a:t>18/10/2023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A2994-36AA-47A9-9D93-65F293CACBD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527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file:///C:\Users\Lo%C3%AFsGUENECOURD\AppData\Local\Microsoft\Windows\INetCache\Content.Outlook\SB9W4685\Plaquette%20LAM%20(1)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4306924A-36D7-48B7-A77E-D461A059F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F91C0FD-C67A-411E-A9AA-025C20932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63149" y="1325880"/>
            <a:ext cx="6181152" cy="306650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40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Lits d’Accueil Médicalisé de l’Association Accueil et Réinsertion Sociale – Nancy 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84B67-3487-46B9-878D-C6C785C31F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63149" y="4588329"/>
            <a:ext cx="6181152" cy="1621508"/>
          </a:xfrm>
        </p:spPr>
        <p:txBody>
          <a:bodyPr>
            <a:normAutofit/>
          </a:bodyPr>
          <a:lstStyle/>
          <a:p>
            <a:r>
              <a:rPr lang="fr-FR" sz="1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Nathalie GUEHL, cheffe de service paramédical </a:t>
            </a:r>
            <a:r>
              <a:rPr lang="fr-FR" sz="1800" b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lam</a:t>
            </a:r>
            <a:r>
              <a:rPr lang="fr-FR" sz="1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-</a:t>
            </a:r>
            <a:r>
              <a:rPr lang="fr-FR" sz="1800" b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lhss</a:t>
            </a:r>
            <a:r>
              <a:rPr lang="fr-FR" sz="1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-EMIH</a:t>
            </a:r>
          </a:p>
          <a:p>
            <a:r>
              <a:rPr lang="fr-FR" sz="1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Romain selva, neuropsychologue</a:t>
            </a:r>
          </a:p>
          <a:p>
            <a:r>
              <a:rPr lang="fr-FR" sz="1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Lois GUENECOURD </a:t>
            </a:r>
            <a:r>
              <a:rPr lang="fr-FR" sz="1800" b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bondo</a:t>
            </a:r>
            <a:r>
              <a:rPr lang="fr-FR" sz="1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, chargée de prévention</a:t>
            </a:r>
          </a:p>
        </p:txBody>
      </p:sp>
      <p:sp>
        <p:nvSpPr>
          <p:cNvPr id="29" name="Freeform 36">
            <a:extLst>
              <a:ext uri="{FF2B5EF4-FFF2-40B4-BE49-F238E27FC236}">
                <a16:creationId xmlns:a16="http://schemas.microsoft.com/office/drawing/2014/main" id="{A0ACE7FA-6331-4C56-911D-E3F37FDEE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6828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 useBgFill="1">
        <p:nvSpPr>
          <p:cNvPr id="30" name="Freeform: Shape 29">
            <a:extLst>
              <a:ext uri="{FF2B5EF4-FFF2-40B4-BE49-F238E27FC236}">
                <a16:creationId xmlns:a16="http://schemas.microsoft.com/office/drawing/2014/main" id="{EEE464AA-F385-4411-8A33-DE57CA2F1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400000" flipH="1">
            <a:off x="-942449" y="942450"/>
            <a:ext cx="6858001" cy="4973099"/>
          </a:xfrm>
          <a:custGeom>
            <a:avLst/>
            <a:gdLst>
              <a:gd name="connsiteX0" fmla="*/ 6858001 w 6858001"/>
              <a:gd name="connsiteY0" fmla="*/ 1344715 h 4973099"/>
              <a:gd name="connsiteX1" fmla="*/ 6858001 w 6858001"/>
              <a:gd name="connsiteY1" fmla="*/ 1177 h 4973099"/>
              <a:gd name="connsiteX2" fmla="*/ 6702324 w 6858001"/>
              <a:gd name="connsiteY2" fmla="*/ 26222 h 4973099"/>
              <a:gd name="connsiteX3" fmla="*/ 6547333 w 6858001"/>
              <a:gd name="connsiteY3" fmla="*/ 50091 h 4973099"/>
              <a:gd name="connsiteX4" fmla="*/ 6391657 w 6858001"/>
              <a:gd name="connsiteY4" fmla="*/ 73455 h 4973099"/>
              <a:gd name="connsiteX5" fmla="*/ 6235294 w 6858001"/>
              <a:gd name="connsiteY5" fmla="*/ 93458 h 4973099"/>
              <a:gd name="connsiteX6" fmla="*/ 6079618 w 6858001"/>
              <a:gd name="connsiteY6" fmla="*/ 113629 h 4973099"/>
              <a:gd name="connsiteX7" fmla="*/ 5923255 w 6858001"/>
              <a:gd name="connsiteY7" fmla="*/ 132455 h 4973099"/>
              <a:gd name="connsiteX8" fmla="*/ 5768950 w 6858001"/>
              <a:gd name="connsiteY8" fmla="*/ 148591 h 4973099"/>
              <a:gd name="connsiteX9" fmla="*/ 5612588 w 6858001"/>
              <a:gd name="connsiteY9" fmla="*/ 163887 h 4973099"/>
              <a:gd name="connsiteX10" fmla="*/ 5456911 w 6858001"/>
              <a:gd name="connsiteY10" fmla="*/ 177839 h 4973099"/>
              <a:gd name="connsiteX11" fmla="*/ 5303978 w 6858001"/>
              <a:gd name="connsiteY11" fmla="*/ 189941 h 4973099"/>
              <a:gd name="connsiteX12" fmla="*/ 5148987 w 6858001"/>
              <a:gd name="connsiteY12" fmla="*/ 202044 h 4973099"/>
              <a:gd name="connsiteX13" fmla="*/ 4996054 w 6858001"/>
              <a:gd name="connsiteY13" fmla="*/ 212129 h 4973099"/>
              <a:gd name="connsiteX14" fmla="*/ 4843120 w 6858001"/>
              <a:gd name="connsiteY14" fmla="*/ 220029 h 4973099"/>
              <a:gd name="connsiteX15" fmla="*/ 4690873 w 6858001"/>
              <a:gd name="connsiteY15" fmla="*/ 228266 h 4973099"/>
              <a:gd name="connsiteX16" fmla="*/ 4539997 w 6858001"/>
              <a:gd name="connsiteY16" fmla="*/ 235157 h 4973099"/>
              <a:gd name="connsiteX17" fmla="*/ 4390492 w 6858001"/>
              <a:gd name="connsiteY17" fmla="*/ 240032 h 4973099"/>
              <a:gd name="connsiteX18" fmla="*/ 4240988 w 6858001"/>
              <a:gd name="connsiteY18" fmla="*/ 244234 h 4973099"/>
              <a:gd name="connsiteX19" fmla="*/ 4092855 w 6858001"/>
              <a:gd name="connsiteY19" fmla="*/ 248268 h 4973099"/>
              <a:gd name="connsiteX20" fmla="*/ 3946780 w 6858001"/>
              <a:gd name="connsiteY20" fmla="*/ 250117 h 4973099"/>
              <a:gd name="connsiteX21" fmla="*/ 3800704 w 6858001"/>
              <a:gd name="connsiteY21" fmla="*/ 252134 h 4973099"/>
              <a:gd name="connsiteX22" fmla="*/ 3656686 w 6858001"/>
              <a:gd name="connsiteY22" fmla="*/ 253143 h 4973099"/>
              <a:gd name="connsiteX23" fmla="*/ 3514040 w 6858001"/>
              <a:gd name="connsiteY23" fmla="*/ 252134 h 4973099"/>
              <a:gd name="connsiteX24" fmla="*/ 3372765 w 6858001"/>
              <a:gd name="connsiteY24" fmla="*/ 252134 h 4973099"/>
              <a:gd name="connsiteX25" fmla="*/ 3232862 w 6858001"/>
              <a:gd name="connsiteY25" fmla="*/ 250117 h 4973099"/>
              <a:gd name="connsiteX26" fmla="*/ 3095702 w 6858001"/>
              <a:gd name="connsiteY26" fmla="*/ 247092 h 4973099"/>
              <a:gd name="connsiteX27" fmla="*/ 2959914 w 6858001"/>
              <a:gd name="connsiteY27" fmla="*/ 244234 h 4973099"/>
              <a:gd name="connsiteX28" fmla="*/ 2826868 w 6858001"/>
              <a:gd name="connsiteY28" fmla="*/ 241040 h 4973099"/>
              <a:gd name="connsiteX29" fmla="*/ 2694509 w 6858001"/>
              <a:gd name="connsiteY29" fmla="*/ 236166 h 4973099"/>
              <a:gd name="connsiteX30" fmla="*/ 2564208 w 6858001"/>
              <a:gd name="connsiteY30" fmla="*/ 230955 h 4973099"/>
              <a:gd name="connsiteX31" fmla="*/ 2436649 w 6858001"/>
              <a:gd name="connsiteY31" fmla="*/ 226249 h 4973099"/>
              <a:gd name="connsiteX32" fmla="*/ 2187703 w 6858001"/>
              <a:gd name="connsiteY32" fmla="*/ 212969 h 4973099"/>
              <a:gd name="connsiteX33" fmla="*/ 1949045 w 6858001"/>
              <a:gd name="connsiteY33" fmla="*/ 198850 h 4973099"/>
              <a:gd name="connsiteX34" fmla="*/ 1719988 w 6858001"/>
              <a:gd name="connsiteY34" fmla="*/ 184058 h 4973099"/>
              <a:gd name="connsiteX35" fmla="*/ 1503275 w 6858001"/>
              <a:gd name="connsiteY35" fmla="*/ 167753 h 4973099"/>
              <a:gd name="connsiteX36" fmla="*/ 1296163 w 6858001"/>
              <a:gd name="connsiteY36" fmla="*/ 150776 h 4973099"/>
              <a:gd name="connsiteX37" fmla="*/ 1104139 w 6858001"/>
              <a:gd name="connsiteY37" fmla="*/ 132455 h 4973099"/>
              <a:gd name="connsiteX38" fmla="*/ 923774 w 6858001"/>
              <a:gd name="connsiteY38" fmla="*/ 114469 h 4973099"/>
              <a:gd name="connsiteX39" fmla="*/ 757810 w 6858001"/>
              <a:gd name="connsiteY39" fmla="*/ 96484 h 4973099"/>
              <a:gd name="connsiteX40" fmla="*/ 605563 w 6858001"/>
              <a:gd name="connsiteY40" fmla="*/ 79507 h 4973099"/>
              <a:gd name="connsiteX41" fmla="*/ 470460 w 6858001"/>
              <a:gd name="connsiteY41" fmla="*/ 63370 h 4973099"/>
              <a:gd name="connsiteX42" fmla="*/ 348388 w 6858001"/>
              <a:gd name="connsiteY42" fmla="*/ 48074 h 4973099"/>
              <a:gd name="connsiteX43" fmla="*/ 245518 w 6858001"/>
              <a:gd name="connsiteY43" fmla="*/ 35299 h 4973099"/>
              <a:gd name="connsiteX44" fmla="*/ 159107 w 6858001"/>
              <a:gd name="connsiteY44" fmla="*/ 23197 h 4973099"/>
              <a:gd name="connsiteX45" fmla="*/ 40463 w 6858001"/>
              <a:gd name="connsiteY45" fmla="*/ 5883 h 4973099"/>
              <a:gd name="connsiteX46" fmla="*/ 1 w 6858001"/>
              <a:gd name="connsiteY46" fmla="*/ 0 h 4973099"/>
              <a:gd name="connsiteX47" fmla="*/ 1 w 6858001"/>
              <a:gd name="connsiteY47" fmla="*/ 897889 h 4973099"/>
              <a:gd name="connsiteX48" fmla="*/ 0 w 6858001"/>
              <a:gd name="connsiteY48" fmla="*/ 897889 h 4973099"/>
              <a:gd name="connsiteX49" fmla="*/ 0 w 6858001"/>
              <a:gd name="connsiteY49" fmla="*/ 4973099 h 4973099"/>
              <a:gd name="connsiteX50" fmla="*/ 6858000 w 6858001"/>
              <a:gd name="connsiteY50" fmla="*/ 4973099 h 4973099"/>
              <a:gd name="connsiteX51" fmla="*/ 6858000 w 6858001"/>
              <a:gd name="connsiteY51" fmla="*/ 1344715 h 497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4973099">
                <a:moveTo>
                  <a:pt x="6858001" y="1344715"/>
                </a:moveTo>
                <a:lnTo>
                  <a:pt x="6858001" y="1177"/>
                </a:lnTo>
                <a:lnTo>
                  <a:pt x="6702324" y="26222"/>
                </a:lnTo>
                <a:lnTo>
                  <a:pt x="6547333" y="50091"/>
                </a:lnTo>
                <a:lnTo>
                  <a:pt x="6391657" y="73455"/>
                </a:lnTo>
                <a:lnTo>
                  <a:pt x="6235294" y="93458"/>
                </a:lnTo>
                <a:lnTo>
                  <a:pt x="6079618" y="113629"/>
                </a:lnTo>
                <a:lnTo>
                  <a:pt x="5923255" y="132455"/>
                </a:lnTo>
                <a:lnTo>
                  <a:pt x="5768950" y="148591"/>
                </a:lnTo>
                <a:lnTo>
                  <a:pt x="5612588" y="163887"/>
                </a:lnTo>
                <a:lnTo>
                  <a:pt x="5456911" y="177839"/>
                </a:lnTo>
                <a:lnTo>
                  <a:pt x="5303978" y="189941"/>
                </a:lnTo>
                <a:lnTo>
                  <a:pt x="5148987" y="202044"/>
                </a:lnTo>
                <a:lnTo>
                  <a:pt x="4996054" y="212129"/>
                </a:lnTo>
                <a:lnTo>
                  <a:pt x="4843120" y="220029"/>
                </a:lnTo>
                <a:lnTo>
                  <a:pt x="4690873" y="228266"/>
                </a:lnTo>
                <a:lnTo>
                  <a:pt x="4539997" y="235157"/>
                </a:lnTo>
                <a:lnTo>
                  <a:pt x="4390492" y="240032"/>
                </a:lnTo>
                <a:lnTo>
                  <a:pt x="4240988" y="244234"/>
                </a:lnTo>
                <a:lnTo>
                  <a:pt x="4092855" y="248268"/>
                </a:lnTo>
                <a:lnTo>
                  <a:pt x="3946780" y="250117"/>
                </a:lnTo>
                <a:lnTo>
                  <a:pt x="3800704" y="252134"/>
                </a:lnTo>
                <a:lnTo>
                  <a:pt x="3656686" y="253143"/>
                </a:lnTo>
                <a:lnTo>
                  <a:pt x="3514040" y="252134"/>
                </a:lnTo>
                <a:lnTo>
                  <a:pt x="3372765" y="252134"/>
                </a:lnTo>
                <a:lnTo>
                  <a:pt x="3232862" y="250117"/>
                </a:lnTo>
                <a:lnTo>
                  <a:pt x="3095702" y="247092"/>
                </a:lnTo>
                <a:lnTo>
                  <a:pt x="2959914" y="244234"/>
                </a:lnTo>
                <a:lnTo>
                  <a:pt x="2826868" y="241040"/>
                </a:lnTo>
                <a:lnTo>
                  <a:pt x="2694509" y="236166"/>
                </a:lnTo>
                <a:lnTo>
                  <a:pt x="2564208" y="230955"/>
                </a:lnTo>
                <a:lnTo>
                  <a:pt x="2436649" y="226249"/>
                </a:lnTo>
                <a:lnTo>
                  <a:pt x="2187703" y="212969"/>
                </a:lnTo>
                <a:lnTo>
                  <a:pt x="1949045" y="198850"/>
                </a:lnTo>
                <a:lnTo>
                  <a:pt x="1719988" y="184058"/>
                </a:lnTo>
                <a:lnTo>
                  <a:pt x="1503275" y="167753"/>
                </a:lnTo>
                <a:lnTo>
                  <a:pt x="1296163" y="150776"/>
                </a:lnTo>
                <a:lnTo>
                  <a:pt x="1104139" y="132455"/>
                </a:lnTo>
                <a:lnTo>
                  <a:pt x="923774" y="114469"/>
                </a:lnTo>
                <a:lnTo>
                  <a:pt x="757810" y="96484"/>
                </a:lnTo>
                <a:lnTo>
                  <a:pt x="605563" y="79507"/>
                </a:lnTo>
                <a:lnTo>
                  <a:pt x="470460" y="63370"/>
                </a:lnTo>
                <a:lnTo>
                  <a:pt x="348388" y="48074"/>
                </a:lnTo>
                <a:lnTo>
                  <a:pt x="245518" y="35299"/>
                </a:lnTo>
                <a:lnTo>
                  <a:pt x="159107" y="23197"/>
                </a:lnTo>
                <a:lnTo>
                  <a:pt x="40463" y="5883"/>
                </a:lnTo>
                <a:lnTo>
                  <a:pt x="1" y="0"/>
                </a:lnTo>
                <a:lnTo>
                  <a:pt x="1" y="897889"/>
                </a:lnTo>
                <a:lnTo>
                  <a:pt x="0" y="897889"/>
                </a:lnTo>
                <a:lnTo>
                  <a:pt x="0" y="4973099"/>
                </a:lnTo>
                <a:lnTo>
                  <a:pt x="6858000" y="4973099"/>
                </a:lnTo>
                <a:lnTo>
                  <a:pt x="6858000" y="1344715"/>
                </a:lnTo>
                <a:close/>
              </a:path>
            </a:pathLst>
          </a:custGeom>
          <a:ln>
            <a:noFill/>
          </a:ln>
        </p:spPr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B431DB1-C0E3-4F79-91B4-1291252562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BC8058-3E45-BB08-F6DA-0C6D77472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54" y="2313449"/>
            <a:ext cx="3431749" cy="223063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43359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2F49270-7D8F-430B-AB74-A15E93C54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4" y="91473"/>
            <a:ext cx="5438985" cy="356458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13CBB2B-749A-419D-9EDA-F5264A9445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6" y="3725333"/>
            <a:ext cx="5438983" cy="304030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8137D03-96A1-4828-BF88-1FDD490406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384" y="1367333"/>
            <a:ext cx="6288000" cy="4716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AE5841C-9C94-4D17-A750-7C5AFB6E1AEB}"/>
              </a:ext>
            </a:extLst>
          </p:cNvPr>
          <p:cNvSpPr/>
          <p:nvPr/>
        </p:nvSpPr>
        <p:spPr>
          <a:xfrm>
            <a:off x="7120891" y="6193777"/>
            <a:ext cx="3047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/>
              <a:t>Chambre et Salle de bain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168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EED1D0F0-BBB1-4B23-AAFE-F02758681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8" y="230396"/>
            <a:ext cx="7040445" cy="3168200"/>
          </a:xfrm>
          <a:prstGeom prst="rect">
            <a:avLst/>
          </a:prstGeom>
        </p:spPr>
      </p:pic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C4847774-2CB5-48EA-B48C-35A40E22F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577" y="3462124"/>
            <a:ext cx="7469423" cy="336124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BDE82FA-3008-40D8-90C9-E78332B33504}"/>
              </a:ext>
            </a:extLst>
          </p:cNvPr>
          <p:cNvSpPr/>
          <p:nvPr/>
        </p:nvSpPr>
        <p:spPr>
          <a:xfrm>
            <a:off x="1614735" y="4544573"/>
            <a:ext cx="1877437" cy="3693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fr-FR" b="1" dirty="0"/>
              <a:t>Salle à manger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8809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8DA1C8D-8B6D-49A0-A588-A0296DCC7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8384" y="1242871"/>
            <a:ext cx="5712000" cy="4284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06D7D62-2EE2-40EB-926A-466FAF569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12538" y="1196689"/>
            <a:ext cx="5712000" cy="4284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D335C06-F658-402C-A7C0-54C4D89BFF51}"/>
              </a:ext>
            </a:extLst>
          </p:cNvPr>
          <p:cNvSpPr/>
          <p:nvPr/>
        </p:nvSpPr>
        <p:spPr>
          <a:xfrm>
            <a:off x="4627435" y="6294128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/>
              <a:t>Couloir 1</a:t>
            </a:r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EC3F73-97A2-4B0F-88E0-E9E871C2AA46}"/>
              </a:ext>
            </a:extLst>
          </p:cNvPr>
          <p:cNvSpPr/>
          <p:nvPr/>
        </p:nvSpPr>
        <p:spPr>
          <a:xfrm>
            <a:off x="10033613" y="6304389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/>
              <a:t>Couloir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627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EDAEA17-801B-828A-7A0C-D04D65F1E5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0747" b="4837"/>
          <a:stretch/>
        </p:blipFill>
        <p:spPr>
          <a:xfrm>
            <a:off x="4583762" y="610641"/>
            <a:ext cx="3409037" cy="56374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D4374AC-E6BB-47D8-A9F4-6E0CBC118C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1"/>
          <a:stretch/>
        </p:blipFill>
        <p:spPr>
          <a:xfrm rot="5400000">
            <a:off x="7020382" y="1724481"/>
            <a:ext cx="5638797" cy="34090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54E2689-26D4-44B0-9175-57BD88CF2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5027F8-E4EC-4924-BDF1-9C71D1C60F08}"/>
              </a:ext>
            </a:extLst>
          </p:cNvPr>
          <p:cNvSpPr/>
          <p:nvPr/>
        </p:nvSpPr>
        <p:spPr>
          <a:xfrm>
            <a:off x="1816926" y="3077211"/>
            <a:ext cx="3329666" cy="131910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1000"/>
              </a:spcBef>
            </a:pPr>
            <a:r>
              <a:rPr lang="fr-FR" b="1">
                <a:latin typeface="+mj-lt"/>
                <a:ea typeface="+mj-ea"/>
                <a:cs typeface="+mj-cs"/>
              </a:rPr>
              <a:t>Escalier</a:t>
            </a:r>
            <a:endParaRPr lang="en-US"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3121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18B04171-992F-49FE-914A-DA37425FF4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1641" y="1651764"/>
            <a:ext cx="5040000" cy="37800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57C8325-EE0D-4284-B92F-4B83E4C5E4D5}"/>
              </a:ext>
            </a:extLst>
          </p:cNvPr>
          <p:cNvSpPr/>
          <p:nvPr/>
        </p:nvSpPr>
        <p:spPr>
          <a:xfrm>
            <a:off x="1447323" y="6106702"/>
            <a:ext cx="880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/>
              <a:t>Entrée</a:t>
            </a:r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DCF3843-0C4B-4312-9168-A51FC6E67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8340" y="1651764"/>
            <a:ext cx="5040000" cy="3780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49F9A8D-8CCC-4244-A77F-5354B3CC4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68341" y="1651764"/>
            <a:ext cx="5040000" cy="378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23CC8CD-74BA-43A2-90EF-78F59E0D695C}"/>
              </a:ext>
            </a:extLst>
          </p:cNvPr>
          <p:cNvSpPr/>
          <p:nvPr/>
        </p:nvSpPr>
        <p:spPr>
          <a:xfrm>
            <a:off x="7904643" y="6106702"/>
            <a:ext cx="2036135" cy="3693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fr-FR" b="1"/>
              <a:t>Cours extérieurs 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273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496238-BA83-D708-9DD3-AFEAEA3A82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629" r="13207" b="-750"/>
          <a:stretch/>
        </p:blipFill>
        <p:spPr>
          <a:xfrm>
            <a:off x="3970538" y="1608084"/>
            <a:ext cx="8143202" cy="42228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54E2689-26D4-44B0-9175-57BD88CF2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AD5F51-BBD5-4277-AB5D-88891A45C0FF}"/>
              </a:ext>
            </a:extLst>
          </p:cNvPr>
          <p:cNvSpPr/>
          <p:nvPr/>
        </p:nvSpPr>
        <p:spPr>
          <a:xfrm>
            <a:off x="4793763" y="645234"/>
            <a:ext cx="4262459" cy="4925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en-US" b="1" dirty="0">
                <a:latin typeface="+mj-lt"/>
                <a:ea typeface="+mj-ea"/>
                <a:cs typeface="+mj-cs"/>
              </a:rPr>
              <a:t>Salle de </a:t>
            </a:r>
            <a:r>
              <a:rPr lang="en-US" b="1" err="1">
                <a:latin typeface="+mj-lt"/>
                <a:ea typeface="+mj-ea"/>
                <a:cs typeface="+mj-cs"/>
              </a:rPr>
              <a:t>soins</a:t>
            </a:r>
            <a:r>
              <a:rPr lang="en-US" b="1" dirty="0">
                <a:latin typeface="+mj-lt"/>
                <a:ea typeface="+mj-ea"/>
                <a:cs typeface="+mj-cs"/>
              </a:rPr>
              <a:t> &amp; bureau </a:t>
            </a:r>
            <a:r>
              <a:rPr lang="en-US" b="1" err="1">
                <a:latin typeface="+mj-lt"/>
                <a:ea typeface="+mj-ea"/>
                <a:cs typeface="+mj-cs"/>
              </a:rPr>
              <a:t>d'équipe</a:t>
            </a:r>
            <a:r>
              <a:rPr lang="en-US" b="1" dirty="0">
                <a:latin typeface="+mj-lt"/>
                <a:ea typeface="+mj-ea"/>
                <a:cs typeface="+mj-cs"/>
              </a:rPr>
              <a:t> </a:t>
            </a:r>
            <a:endParaRPr lang="en-US" b="1"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A5766F-D062-56CB-F3E7-76EAA63C4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234" y="1606924"/>
            <a:ext cx="2867659" cy="41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11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3F8D8B-4497-637C-C558-B6CC95E483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846" r="309" b="10644"/>
          <a:stretch/>
        </p:blipFill>
        <p:spPr>
          <a:xfrm>
            <a:off x="761311" y="852785"/>
            <a:ext cx="3398487" cy="56445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3691B46-EDFE-8DA4-4BF3-D73EFD293D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243" r="23166" b="188"/>
          <a:stretch/>
        </p:blipFill>
        <p:spPr>
          <a:xfrm>
            <a:off x="4769762" y="853018"/>
            <a:ext cx="7341915" cy="56282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54E2689-26D4-44B0-9175-57BD88CF2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28EB6FC-B45A-8F1E-E4A9-0BEC8B6AF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9176" y="166794"/>
            <a:ext cx="3329666" cy="55710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FR" sz="1800" b="1"/>
              <a:t>Salle d'activité &amp; Salle TV</a:t>
            </a:r>
          </a:p>
        </p:txBody>
      </p:sp>
    </p:spTree>
    <p:extLst>
      <p:ext uri="{BB962C8B-B14F-4D97-AF65-F5344CB8AC3E}">
        <p14:creationId xmlns:p14="http://schemas.microsoft.com/office/powerpoint/2010/main" val="1604114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A569715-A9FE-4C65-AC75-3812C44054F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555" y="1220279"/>
            <a:ext cx="8105423" cy="530353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18" y="261886"/>
            <a:ext cx="8747097" cy="958393"/>
          </a:xfrm>
        </p:spPr>
        <p:txBody>
          <a:bodyPr/>
          <a:lstStyle/>
          <a:p>
            <a:pPr algn="ctr"/>
            <a:r>
              <a:rPr lang="fr-FR" b="1" dirty="0"/>
              <a:t>Projet LAM-LHSS 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540924-98A6-4FE5-944A-C71C73107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178" y="1220279"/>
            <a:ext cx="3553355" cy="5180521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endParaRPr lang="fr-FR"/>
          </a:p>
          <a:p>
            <a:r>
              <a:rPr lang="fr-FR" sz="2400" dirty="0"/>
              <a:t>Relocalisation des LHSS dans le bâtiment des LAM</a:t>
            </a:r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r>
              <a:rPr lang="fr-FR" sz="2400" b="1" dirty="0"/>
              <a:t>Travaux importants :</a:t>
            </a:r>
          </a:p>
          <a:p>
            <a:pPr>
              <a:buClr>
                <a:srgbClr val="8AD0D6"/>
              </a:buClr>
            </a:pPr>
            <a:r>
              <a:rPr lang="fr-FR" sz="2400" dirty="0"/>
              <a:t> Surélévation d’un étage du service actuel des LAM </a:t>
            </a:r>
            <a:endParaRPr lang="fr-FR"/>
          </a:p>
          <a:p>
            <a:pPr marL="0" indent="0">
              <a:buNone/>
            </a:pPr>
            <a:endParaRPr lang="fr-FR" sz="2400"/>
          </a:p>
          <a:p>
            <a:r>
              <a:rPr lang="fr-FR" sz="2400" dirty="0"/>
              <a:t>Extension d’une aile du bâtiment. </a:t>
            </a:r>
          </a:p>
        </p:txBody>
      </p:sp>
    </p:spTree>
    <p:extLst>
      <p:ext uri="{BB962C8B-B14F-4D97-AF65-F5344CB8AC3E}">
        <p14:creationId xmlns:p14="http://schemas.microsoft.com/office/powerpoint/2010/main" val="2789237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23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Quelques chiffres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00F44AB4-7E9D-4B94-80D5-177E05E7351F}"/>
              </a:ext>
            </a:extLst>
          </p:cNvPr>
          <p:cNvSpPr txBox="1">
            <a:spLocks/>
          </p:cNvSpPr>
          <p:nvPr/>
        </p:nvSpPr>
        <p:spPr>
          <a:xfrm>
            <a:off x="4980651" y="1974360"/>
            <a:ext cx="6256496" cy="4038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56 admissions </a:t>
            </a:r>
            <a:r>
              <a:rPr lang="en-US" dirty="0" err="1"/>
              <a:t>depuis</a:t>
            </a:r>
            <a:r>
              <a:rPr lang="en-US" dirty="0"/>
              <a:t> </a:t>
            </a:r>
            <a:r>
              <a:rPr lang="en-US" dirty="0" err="1"/>
              <a:t>l'ouverture</a:t>
            </a:r>
          </a:p>
          <a:p>
            <a:pPr marL="0" indent="0">
              <a:buClr>
                <a:srgbClr val="8AD0D6"/>
              </a:buClr>
              <a:buNone/>
            </a:pPr>
            <a:endParaRPr lang="en-US" dirty="0"/>
          </a:p>
          <a:p>
            <a:pPr>
              <a:buClr>
                <a:srgbClr val="8AD0D6"/>
              </a:buClr>
            </a:pPr>
            <a:r>
              <a:rPr lang="en-US" dirty="0"/>
              <a:t>Orientation  par les services </a:t>
            </a:r>
            <a:r>
              <a:rPr lang="en-US" dirty="0" err="1"/>
              <a:t>sanitaires</a:t>
            </a:r>
            <a:r>
              <a:rPr lang="en-US" dirty="0"/>
              <a:t> </a:t>
            </a:r>
            <a:r>
              <a:rPr lang="en-US" dirty="0" err="1"/>
              <a:t>principalement</a:t>
            </a:r>
            <a:endParaRPr lang="en-US"/>
          </a:p>
          <a:p>
            <a:endParaRPr lang="en-US"/>
          </a:p>
          <a:p>
            <a:r>
              <a:rPr lang="en-US" dirty="0"/>
              <a:t>Moyenne </a:t>
            </a:r>
            <a:r>
              <a:rPr lang="en-US" dirty="0" err="1"/>
              <a:t>d'âge</a:t>
            </a:r>
            <a:r>
              <a:rPr lang="en-US" dirty="0"/>
              <a:t> des </a:t>
            </a:r>
            <a:r>
              <a:rPr lang="en-US" dirty="0" err="1"/>
              <a:t>usagers</a:t>
            </a:r>
            <a:r>
              <a:rPr lang="en-US" dirty="0"/>
              <a:t> : 58 </a:t>
            </a:r>
            <a:r>
              <a:rPr lang="en-US" dirty="0" err="1"/>
              <a:t>ans</a:t>
            </a:r>
            <a:endParaRPr lang="en-US" dirty="0"/>
          </a:p>
          <a:p>
            <a:pPr lvl="1"/>
            <a:r>
              <a:rPr lang="en-US" dirty="0" err="1"/>
              <a:t>Dont</a:t>
            </a:r>
            <a:r>
              <a:rPr lang="en-US" dirty="0"/>
              <a:t> 89 % Hommes et 11% Femmes </a:t>
            </a:r>
          </a:p>
          <a:p>
            <a:endParaRPr lang="en-US"/>
          </a:p>
          <a:p>
            <a:r>
              <a:rPr lang="en-US" dirty="0"/>
              <a:t>En </a:t>
            </a:r>
            <a:r>
              <a:rPr lang="en-US" dirty="0" err="1"/>
              <a:t>moyenne</a:t>
            </a:r>
            <a:r>
              <a:rPr lang="en-US" dirty="0"/>
              <a:t> les </a:t>
            </a:r>
            <a:r>
              <a:rPr lang="en-US" dirty="0" err="1"/>
              <a:t>usagers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accueillis</a:t>
            </a:r>
            <a:r>
              <a:rPr lang="en-US" dirty="0"/>
              <a:t> 433 </a:t>
            </a:r>
            <a:r>
              <a:rPr lang="en-US" dirty="0" err="1"/>
              <a:t>jours</a:t>
            </a:r>
            <a:r>
              <a:rPr lang="en-US" dirty="0"/>
              <a:t> (36 </a:t>
            </a:r>
            <a:r>
              <a:rPr lang="en-US" dirty="0" err="1"/>
              <a:t>mois</a:t>
            </a:r>
            <a:r>
              <a:rPr lang="en-US" dirty="0"/>
              <a:t>) </a:t>
            </a:r>
          </a:p>
          <a:p>
            <a:pPr lvl="1"/>
            <a:endParaRPr lang="en-US"/>
          </a:p>
          <a:p>
            <a:pPr marL="0" indent="0"/>
            <a:endParaRPr lang="en-US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42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69" y="629266"/>
            <a:ext cx="3330328" cy="164198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Introduction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9CA103-ACD7-BDA6-E6E6-E02912E867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" t="7189" r="185"/>
          <a:stretch/>
        </p:blipFill>
        <p:spPr>
          <a:xfrm>
            <a:off x="-1003" y="-3385"/>
            <a:ext cx="8051512" cy="6861517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A26E2FAE-FA60-497B-B2CB-7702C6FF3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A0C7F5-1D06-71E1-8C4A-E3CD3104FA5F}"/>
              </a:ext>
            </a:extLst>
          </p:cNvPr>
          <p:cNvSpPr txBox="1"/>
          <p:nvPr/>
        </p:nvSpPr>
        <p:spPr>
          <a:xfrm>
            <a:off x="8349497" y="1268329"/>
            <a:ext cx="3632500" cy="515086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en-US" sz="2000" b="1" dirty="0">
                <a:ea typeface="+mj-ea"/>
                <a:cs typeface="+mj-cs"/>
              </a:rPr>
              <a:t>Fin </a:t>
            </a:r>
            <a:r>
              <a:rPr lang="en-US" sz="2000" b="1" dirty="0" err="1">
                <a:ea typeface="+mj-ea"/>
                <a:cs typeface="+mj-cs"/>
              </a:rPr>
              <a:t>d'accompagnement</a:t>
            </a:r>
          </a:p>
          <a:p>
            <a:pPr marL="2286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21 </a:t>
            </a:r>
            <a:r>
              <a:rPr lang="en-US" sz="2000" dirty="0" err="1">
                <a:latin typeface="+mj-lt"/>
                <a:ea typeface="+mj-ea"/>
                <a:cs typeface="+mj-cs"/>
              </a:rPr>
              <a:t>décès</a:t>
            </a:r>
            <a:endParaRPr lang="en-US" sz="2000" dirty="0">
              <a:latin typeface="+mj-lt"/>
              <a:ea typeface="+mj-ea"/>
              <a:cs typeface="+mj-cs"/>
            </a:endParaRPr>
          </a:p>
          <a:p>
            <a:pPr marL="228600" indent="-2286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 4 orientations AARS ACT</a:t>
            </a:r>
          </a:p>
          <a:p>
            <a:pPr marL="228600" indent="-2286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​3 orientations Pensions de </a:t>
            </a:r>
            <a:r>
              <a:rPr lang="en-US" sz="2000" dirty="0" err="1">
                <a:latin typeface="+mj-lt"/>
                <a:ea typeface="+mj-ea"/>
                <a:cs typeface="+mj-cs"/>
              </a:rPr>
              <a:t>famille</a:t>
            </a:r>
            <a:r>
              <a:rPr lang="en-US" sz="2000" dirty="0">
                <a:latin typeface="+mj-lt"/>
                <a:ea typeface="+mj-ea"/>
                <a:cs typeface="+mj-cs"/>
              </a:rPr>
              <a:t> </a:t>
            </a:r>
          </a:p>
          <a:p>
            <a:pPr marL="228600" indent="-2286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2 orientations EHPAD</a:t>
            </a:r>
          </a:p>
          <a:p>
            <a:pPr marL="228600" indent="-2286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2 retours </a:t>
            </a:r>
            <a:r>
              <a:rPr lang="en-US" sz="2000" dirty="0" err="1">
                <a:latin typeface="+mj-lt"/>
                <a:ea typeface="+mj-ea"/>
                <a:cs typeface="+mj-cs"/>
              </a:rPr>
              <a:t>en</a:t>
            </a:r>
            <a:r>
              <a:rPr lang="en-US" sz="2000" dirty="0"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latin typeface="+mj-lt"/>
                <a:ea typeface="+mj-ea"/>
                <a:cs typeface="+mj-cs"/>
              </a:rPr>
              <a:t>famille</a:t>
            </a:r>
            <a:r>
              <a:rPr lang="en-US" sz="2000" dirty="0">
                <a:latin typeface="+mj-lt"/>
                <a:ea typeface="+mj-ea"/>
                <a:cs typeface="+mj-cs"/>
              </a:rPr>
              <a:t> </a:t>
            </a:r>
          </a:p>
          <a:p>
            <a:pPr marL="228600" indent="-2286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1 </a:t>
            </a:r>
            <a:r>
              <a:rPr lang="en-US" sz="2000" dirty="0" err="1">
                <a:latin typeface="+mj-lt"/>
                <a:ea typeface="+mj-ea"/>
                <a:cs typeface="+mj-cs"/>
              </a:rPr>
              <a:t>hôtel</a:t>
            </a:r>
            <a:r>
              <a:rPr lang="en-US" sz="2000" dirty="0"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latin typeface="+mj-lt"/>
                <a:ea typeface="+mj-ea"/>
                <a:cs typeface="+mj-cs"/>
              </a:rPr>
              <a:t>meublé</a:t>
            </a:r>
            <a:r>
              <a:rPr lang="en-US" sz="2000" dirty="0">
                <a:latin typeface="+mj-lt"/>
                <a:ea typeface="+mj-ea"/>
                <a:cs typeface="+mj-cs"/>
              </a:rPr>
              <a:t> </a:t>
            </a:r>
          </a:p>
          <a:p>
            <a:pPr marL="228600" indent="-228600">
              <a:spcBef>
                <a:spcPts val="1000"/>
              </a:spcBef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sz="2000" dirty="0">
                <a:latin typeface="+mj-lt"/>
                <a:ea typeface="+mj-ea"/>
                <a:cs typeface="+mj-cs"/>
              </a:rPr>
              <a:t>1 </a:t>
            </a:r>
            <a:r>
              <a:rPr lang="en-US" sz="2000" dirty="0" err="1">
                <a:latin typeface="+mj-lt"/>
                <a:ea typeface="+mj-ea"/>
                <a:cs typeface="+mj-cs"/>
              </a:rPr>
              <a:t>départ</a:t>
            </a:r>
            <a:r>
              <a:rPr lang="en-US" sz="2000" dirty="0">
                <a:latin typeface="+mj-lt"/>
                <a:ea typeface="+mj-ea"/>
                <a:cs typeface="+mj-cs"/>
              </a:rPr>
              <a:t> </a:t>
            </a:r>
            <a:r>
              <a:rPr lang="en-US" sz="2000" dirty="0" err="1">
                <a:latin typeface="+mj-lt"/>
                <a:ea typeface="+mj-ea"/>
                <a:cs typeface="+mj-cs"/>
              </a:rPr>
              <a:t>volontaire</a:t>
            </a:r>
            <a:r>
              <a:rPr lang="en-US" sz="2000" dirty="0">
                <a:latin typeface="+mj-lt"/>
                <a:ea typeface="+mj-ea"/>
                <a:cs typeface="+mj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18165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8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 err="1"/>
              <a:t>Historique</a:t>
            </a:r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AARS</a:t>
            </a:r>
            <a:endParaRPr lang="en-US" b="0" i="0" kern="1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6D8347D-E6A3-4090-A07D-B2D2D6063DF9}"/>
              </a:ext>
            </a:extLst>
          </p:cNvPr>
          <p:cNvSpPr txBox="1">
            <a:spLocks/>
          </p:cNvSpPr>
          <p:nvPr/>
        </p:nvSpPr>
        <p:spPr>
          <a:xfrm>
            <a:off x="4965278" y="974004"/>
            <a:ext cx="6399930" cy="5248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en-US" sz="1900" dirty="0"/>
              <a:t>En1979, </a:t>
            </a:r>
            <a:r>
              <a:rPr lang="en-US" sz="1900" dirty="0" err="1"/>
              <a:t>création</a:t>
            </a:r>
            <a:r>
              <a:rPr lang="en-US" sz="1900" dirty="0"/>
              <a:t> de </a:t>
            </a:r>
            <a:r>
              <a:rPr lang="en-US" sz="1900" dirty="0" err="1"/>
              <a:t>l'AARS</a:t>
            </a:r>
            <a:r>
              <a:rPr lang="en-US" sz="1900" dirty="0"/>
              <a:t> : </a:t>
            </a:r>
            <a:r>
              <a:rPr lang="en-US" sz="1900" dirty="0" err="1"/>
              <a:t>accueil</a:t>
            </a:r>
            <a:r>
              <a:rPr lang="en-US" sz="1900" dirty="0"/>
              <a:t> de </a:t>
            </a:r>
            <a:r>
              <a:rPr lang="en-US" sz="1900" dirty="0" err="1"/>
              <a:t>nuit</a:t>
            </a:r>
            <a:r>
              <a:rPr lang="en-US" sz="1900" dirty="0"/>
              <a:t> des  grands </a:t>
            </a:r>
            <a:r>
              <a:rPr lang="en-US" sz="1900" dirty="0" err="1"/>
              <a:t>marginaux</a:t>
            </a:r>
            <a:r>
              <a:rPr lang="en-US" sz="1900" dirty="0"/>
              <a:t>.</a:t>
            </a:r>
            <a:endParaRPr lang="fr-FR" dirty="0"/>
          </a:p>
          <a:p>
            <a:pPr marL="0" indent="0"/>
            <a:endParaRPr lang="en-US"/>
          </a:p>
          <a:p>
            <a:r>
              <a:rPr lang="en-US" dirty="0" err="1"/>
              <a:t>L'Association</a:t>
            </a:r>
            <a:r>
              <a:rPr lang="en-US" dirty="0"/>
              <a:t> </a:t>
            </a:r>
            <a:r>
              <a:rPr lang="en-US" dirty="0" err="1"/>
              <a:t>Accueil</a:t>
            </a:r>
            <a:r>
              <a:rPr lang="en-US" dirty="0"/>
              <a:t> et </a:t>
            </a:r>
            <a:r>
              <a:rPr lang="en-US" dirty="0" err="1"/>
              <a:t>Réinsertion</a:t>
            </a:r>
            <a:r>
              <a:rPr lang="en-US" dirty="0"/>
              <a:t> Sociale </a:t>
            </a:r>
            <a:r>
              <a:rPr lang="en-US" dirty="0" err="1"/>
              <a:t>comporte</a:t>
            </a:r>
            <a:r>
              <a:rPr lang="en-US" dirty="0"/>
              <a:t> 4 </a:t>
            </a:r>
            <a:r>
              <a:rPr lang="en-US" dirty="0" err="1"/>
              <a:t>pôles</a:t>
            </a:r>
            <a:r>
              <a:rPr lang="en-US" dirty="0"/>
              <a:t> : </a:t>
            </a:r>
          </a:p>
          <a:p>
            <a:pPr lvl="1">
              <a:buClr>
                <a:srgbClr val="8AD0D6"/>
              </a:buClr>
            </a:pPr>
            <a:r>
              <a:rPr lang="en-US" dirty="0" err="1"/>
              <a:t>Pôle</a:t>
            </a:r>
            <a:r>
              <a:rPr lang="en-US" dirty="0"/>
              <a:t> Asile</a:t>
            </a:r>
          </a:p>
          <a:p>
            <a:pPr marL="400050" lvl="1" indent="0"/>
            <a:r>
              <a:rPr lang="en-US" dirty="0"/>
              <a:t>  </a:t>
            </a:r>
            <a:r>
              <a:rPr lang="en-US" dirty="0" err="1"/>
              <a:t>Pôle</a:t>
            </a:r>
            <a:r>
              <a:rPr lang="en-US" dirty="0"/>
              <a:t> </a:t>
            </a:r>
            <a:r>
              <a:rPr lang="en-US" dirty="0" err="1"/>
              <a:t>Logement</a:t>
            </a:r>
            <a:r>
              <a:rPr lang="en-US" dirty="0"/>
              <a:t> et Insertion </a:t>
            </a:r>
          </a:p>
          <a:p>
            <a:pPr marL="400050" lvl="1" indent="0">
              <a:buClr>
                <a:srgbClr val="8AD0D6"/>
              </a:buClr>
            </a:pPr>
            <a:r>
              <a:rPr lang="en-US" dirty="0"/>
              <a:t>  </a:t>
            </a:r>
            <a:r>
              <a:rPr lang="en-US" dirty="0" err="1"/>
              <a:t>Pôle</a:t>
            </a:r>
            <a:r>
              <a:rPr lang="en-US" dirty="0"/>
              <a:t> Urgence et </a:t>
            </a:r>
            <a:r>
              <a:rPr lang="en-US" dirty="0" err="1"/>
              <a:t>Territoire</a:t>
            </a:r>
            <a:r>
              <a:rPr lang="en-US" dirty="0"/>
              <a:t> </a:t>
            </a:r>
          </a:p>
          <a:p>
            <a:pPr marL="400050" lvl="1" indent="0">
              <a:buClr>
                <a:srgbClr val="8AD0D6"/>
              </a:buClr>
            </a:pPr>
            <a:r>
              <a:rPr lang="en-US" dirty="0"/>
              <a:t>  </a:t>
            </a:r>
            <a:r>
              <a:rPr lang="en-US" dirty="0" err="1"/>
              <a:t>Pôle</a:t>
            </a:r>
            <a:r>
              <a:rPr lang="en-US" dirty="0"/>
              <a:t> CHRS et </a:t>
            </a:r>
            <a:r>
              <a:rPr lang="en-US" dirty="0" err="1"/>
              <a:t>Santé</a:t>
            </a:r>
            <a:r>
              <a:rPr lang="en-US" dirty="0"/>
              <a:t> </a:t>
            </a:r>
          </a:p>
          <a:p>
            <a:pPr marL="0" indent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47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2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B988DC-B1D4-448D-BF98-10114628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fr-FR" b="1" dirty="0"/>
              <a:t>Points de vigilance 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906DD5-10F4-4AD6-9034-AA1696AF8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0758" y="1211946"/>
            <a:ext cx="6399930" cy="524865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Espaces contenants extérieurs et intérieurs</a:t>
            </a:r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Pas d’ouverture sur rues</a:t>
            </a:r>
            <a:endParaRPr lang="en-US"/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Signalétique</a:t>
            </a:r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Accessibilité de la cour et/ou du jardin </a:t>
            </a:r>
          </a:p>
          <a:p>
            <a:pPr>
              <a:buClr>
                <a:srgbClr val="8AD0D6"/>
              </a:buClr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Lieux de passage très investis</a:t>
            </a:r>
          </a:p>
          <a:p>
            <a:pPr marL="457200" lvl="1" indent="0">
              <a:buNone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8998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2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B988DC-B1D4-448D-BF98-10114628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fr-FR" b="1" dirty="0"/>
              <a:t>Points de vigilance 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906DD5-10F4-4AD6-9034-AA1696AF8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620" y="817809"/>
            <a:ext cx="6399930" cy="6036932"/>
          </a:xfr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r>
              <a:rPr lang="fr-FR" dirty="0"/>
              <a:t>Portes (ouverture et fermeture facilitantes)</a:t>
            </a:r>
            <a:endParaRPr lang="en-US"/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Portes avec hublot pour les salles collectives et bureau d’équipe</a:t>
            </a:r>
            <a:endParaRPr lang="en-US"/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Des rangements dans les salles de bains</a:t>
            </a:r>
          </a:p>
          <a:p>
            <a:pPr>
              <a:buClr>
                <a:srgbClr val="8AD0D6"/>
              </a:buClr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Prévoir dans la mesure du possible des espaces de stockage</a:t>
            </a:r>
            <a:endParaRPr lang="en-US" dirty="0"/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Dimensions des espaces de soins </a:t>
            </a:r>
            <a:endParaRPr lang="en-US" dirty="0"/>
          </a:p>
          <a:p>
            <a:pPr>
              <a:buClr>
                <a:srgbClr val="8AD0D6"/>
              </a:buClr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Dimensions du réfectoire. </a:t>
            </a:r>
            <a:endParaRPr lang="en-US" dirty="0"/>
          </a:p>
          <a:p>
            <a:pPr lvl="1">
              <a:buClr>
                <a:srgbClr val="8AD0D6"/>
              </a:buClr>
            </a:pPr>
            <a:r>
              <a:rPr lang="fr-FR" dirty="0"/>
              <a:t>Réfectoire souhaité après travaux: 180m2 de différents espaces avec claustras et 1 kitchenette</a:t>
            </a:r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>
              <a:buClr>
                <a:srgbClr val="8AD0D6"/>
              </a:buClr>
            </a:pPr>
            <a:r>
              <a:rPr lang="fr-FR" dirty="0"/>
              <a:t>Lieu adapté aux troubles du comportement (isolation phonique)</a:t>
            </a:r>
          </a:p>
          <a:p>
            <a:pPr marL="0" indent="0">
              <a:buNone/>
            </a:pPr>
            <a:endParaRPr lang="fr-FR"/>
          </a:p>
          <a:p>
            <a:pPr marL="457200" lvl="1" indent="0">
              <a:buNone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2587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B988DC-B1D4-448D-BF98-10114628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693182" cy="5248656"/>
          </a:xfrm>
        </p:spPr>
        <p:txBody>
          <a:bodyPr anchor="ctr">
            <a:normAutofit/>
          </a:bodyPr>
          <a:lstStyle/>
          <a:p>
            <a:pPr algn="ctr"/>
            <a:r>
              <a:rPr lang="fr-FR" sz="3900" b="1" dirty="0"/>
              <a:t>Retour d’expérience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906DD5-10F4-4AD6-9034-AA1696AF8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r>
              <a:rPr lang="fr-FR" dirty="0"/>
              <a:t>Point de vue des professionnels : </a:t>
            </a:r>
            <a:endParaRPr lang="fr-FR"/>
          </a:p>
          <a:p>
            <a:pPr marL="0" indent="0">
              <a:buNone/>
            </a:pPr>
            <a:endParaRPr lang="fr-FR"/>
          </a:p>
          <a:p>
            <a:pPr lvl="1"/>
            <a:r>
              <a:rPr lang="fr-FR" sz="2000" dirty="0"/>
              <a:t>Après 4 ans d’ouverture des LAM, ce sont les usagers qui ont créé le service.</a:t>
            </a:r>
          </a:p>
          <a:p>
            <a:pPr marL="457200" lvl="1" indent="0">
              <a:buNone/>
            </a:pPr>
            <a:endParaRPr lang="fr-FR" sz="2000" dirty="0"/>
          </a:p>
          <a:p>
            <a:pPr lvl="1"/>
            <a:r>
              <a:rPr lang="fr-FR" sz="2000" dirty="0"/>
              <a:t>Dans l’acronyme LAM, le A est prévalent pour l’accueil et l’accompagnement. </a:t>
            </a:r>
          </a:p>
          <a:p>
            <a:pPr marL="457200" lvl="1" indent="0">
              <a:buNone/>
            </a:pPr>
            <a:endParaRPr lang="fr-FR" sz="2000" dirty="0"/>
          </a:p>
          <a:p>
            <a:pPr lvl="1"/>
            <a:r>
              <a:rPr lang="fr-FR" sz="2000" dirty="0"/>
              <a:t>L’équipe doit accompagner l’usager vers le soin dans toute sa dimension. </a:t>
            </a:r>
          </a:p>
          <a:p>
            <a:pPr marL="457200" lvl="1" indent="0">
              <a:buClr>
                <a:srgbClr val="8AD0D6"/>
              </a:buClr>
              <a:buNone/>
            </a:pPr>
            <a:endParaRPr lang="fr-FR" sz="2000" dirty="0"/>
          </a:p>
          <a:p>
            <a:pPr lvl="1">
              <a:buClr>
                <a:srgbClr val="8AD0D6"/>
              </a:buClr>
            </a:pPr>
            <a:r>
              <a:rPr lang="fr-FR" sz="2000" dirty="0"/>
              <a:t>Le développement d’activités (sport, art thérapie, cuisine, prévention) nécessite du temps et s’évalue sur une large période.</a:t>
            </a:r>
          </a:p>
          <a:p>
            <a:pPr marL="457200" lvl="1" indent="0">
              <a:buNone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7797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5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B988DC-B1D4-448D-BF98-10114628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fr-FR" sz="3900" b="1"/>
              <a:t>Retour d’expérience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906DD5-10F4-4AD6-9034-AA1696AF8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Point de vue des professionnels : </a:t>
            </a:r>
            <a:endParaRPr lang="fr-FR"/>
          </a:p>
          <a:p>
            <a:pPr marL="0" indent="0">
              <a:buNone/>
            </a:pPr>
            <a:endParaRPr lang="fr-FR"/>
          </a:p>
          <a:p>
            <a:pPr lvl="1"/>
            <a:r>
              <a:rPr lang="fr-FR" sz="2000" dirty="0"/>
              <a:t>Une formation importante des équipes: </a:t>
            </a:r>
          </a:p>
          <a:p>
            <a:pPr lvl="2"/>
            <a:r>
              <a:rPr lang="fr-FR" sz="2000" dirty="0"/>
              <a:t>culture médicosociale, </a:t>
            </a:r>
          </a:p>
          <a:p>
            <a:pPr lvl="2"/>
            <a:r>
              <a:rPr lang="fr-FR" sz="2000" dirty="0"/>
              <a:t>marginalité/précarité, </a:t>
            </a:r>
          </a:p>
          <a:p>
            <a:pPr lvl="2"/>
            <a:r>
              <a:rPr lang="fr-FR" sz="2000" dirty="0"/>
              <a:t>addictions,</a:t>
            </a:r>
          </a:p>
          <a:p>
            <a:pPr lvl="2"/>
            <a:r>
              <a:rPr lang="fr-FR" sz="2000" dirty="0"/>
              <a:t> refus de soins... </a:t>
            </a:r>
          </a:p>
          <a:p>
            <a:pPr marL="914400" lvl="2" indent="0">
              <a:buNone/>
            </a:pPr>
            <a:endParaRPr lang="fr-FR"/>
          </a:p>
          <a:p>
            <a:pPr lvl="1"/>
            <a:r>
              <a:rPr lang="fr-FR" sz="2000" dirty="0"/>
              <a:t>Considérer la </a:t>
            </a:r>
            <a:r>
              <a:rPr lang="fr-FR" sz="2000" err="1"/>
              <a:t>RDRd</a:t>
            </a:r>
            <a:r>
              <a:rPr lang="fr-FR" sz="2000" dirty="0"/>
              <a:t> alcool dès l’ouverture (projet d'établissement, règlement intérieur, stockage, etc...) </a:t>
            </a:r>
          </a:p>
        </p:txBody>
      </p:sp>
    </p:spTree>
    <p:extLst>
      <p:ext uri="{BB962C8B-B14F-4D97-AF65-F5344CB8AC3E}">
        <p14:creationId xmlns:p14="http://schemas.microsoft.com/office/powerpoint/2010/main" val="3080468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1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6B988DC-B1D4-448D-BF98-10114628D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fr-FR" sz="3900" b="1"/>
              <a:t>Retour d’expérience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906DD5-10F4-4AD6-9034-AA1696AF8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fr-FR" dirty="0"/>
              <a:t>Point de vue des usagers : </a:t>
            </a:r>
            <a:endParaRPr lang="fr-FR"/>
          </a:p>
          <a:p>
            <a:pPr marL="0" indent="0">
              <a:lnSpc>
                <a:spcPct val="90000"/>
              </a:lnSpc>
              <a:buNone/>
            </a:pPr>
            <a:endParaRPr lang="fr-FR"/>
          </a:p>
          <a:p>
            <a:pPr marL="0" indent="0">
              <a:lnSpc>
                <a:spcPct val="90000"/>
              </a:lnSpc>
              <a:buNone/>
            </a:pPr>
            <a:r>
              <a:rPr lang="fr-FR" dirty="0"/>
              <a:t>Les usagers sont très majoritairement satisfaits de leur chambre (espace, agencement et équipement). Ils reviennent cependant sur quelques points : 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L’ouverture des fenêtres beaucoup trop restreinte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Le bruit dans la cour pour les chambres du RDC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L’accès au bâtiment qui peut être compliqué à partir de 20h.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L’allumage automatique des lumières le soir peut fortement perturber le sommeil</a:t>
            </a:r>
          </a:p>
          <a:p>
            <a:pPr lvl="1">
              <a:lnSpc>
                <a:spcPct val="90000"/>
              </a:lnSpc>
            </a:pPr>
            <a:r>
              <a:rPr lang="fr-FR" dirty="0"/>
              <a:t>Le sous-dimensionnement de la salle à manger qui empêche les déplacements </a:t>
            </a:r>
          </a:p>
        </p:txBody>
      </p:sp>
    </p:spTree>
    <p:extLst>
      <p:ext uri="{BB962C8B-B14F-4D97-AF65-F5344CB8AC3E}">
        <p14:creationId xmlns:p14="http://schemas.microsoft.com/office/powerpoint/2010/main" val="3108186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D63B9-05CA-3C54-96FF-D9EC17EFF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284" y="5773580"/>
            <a:ext cx="5476482" cy="454600"/>
          </a:xfrm>
        </p:spPr>
        <p:txBody>
          <a:bodyPr/>
          <a:lstStyle/>
          <a:p>
            <a:r>
              <a:rPr lang="en-US" sz="1400" dirty="0"/>
              <a:t>Plaquette </a:t>
            </a:r>
            <a:r>
              <a:rPr lang="en-US" sz="1400" dirty="0" err="1"/>
              <a:t>d'information</a:t>
            </a:r>
            <a:r>
              <a:rPr lang="en-US" sz="1400" dirty="0"/>
              <a:t> du LAM : </a:t>
            </a:r>
            <a:r>
              <a:rPr lang="en-US" sz="1400" dirty="0">
                <a:ea typeface="+mj-lt"/>
                <a:cs typeface="+mj-lt"/>
                <a:hlinkClick r:id="rId2"/>
              </a:rPr>
              <a:t>Plaquette LAM (1).pdf</a:t>
            </a:r>
            <a:endParaRPr lang="en-US" sz="14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14AED2-1666-AA5B-EB09-7078DE92C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983067" y="-501482"/>
            <a:ext cx="4273449" cy="6085489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BBAE0D-CE4C-216B-0E62-04410FDC07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5400000">
            <a:off x="7026957" y="1548962"/>
            <a:ext cx="4299776" cy="601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3652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44952-6F23-03AE-7B01-846779F07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46739" y="2764546"/>
            <a:ext cx="2502401" cy="66372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1600" b="1" dirty="0"/>
              <a:t>Dossier de </a:t>
            </a:r>
            <a:r>
              <a:rPr lang="en-US" sz="1600" b="1" dirty="0" err="1"/>
              <a:t>demande</a:t>
            </a:r>
            <a:r>
              <a:rPr lang="en-US" sz="1600" b="1" dirty="0"/>
              <a:t> </a:t>
            </a:r>
            <a:r>
              <a:rPr lang="en-US" sz="1600" b="1" dirty="0" err="1"/>
              <a:t>d'admission</a:t>
            </a:r>
            <a:r>
              <a:rPr lang="en-US" sz="1600" b="1" dirty="0"/>
              <a:t> </a:t>
            </a:r>
            <a:r>
              <a:rPr lang="en-US" sz="1600" b="1" dirty="0" err="1"/>
              <a:t>contenant</a:t>
            </a:r>
            <a:r>
              <a:rPr lang="en-US" sz="1600" b="1" dirty="0"/>
              <a:t>:</a:t>
            </a:r>
            <a:br>
              <a:rPr lang="en-US" sz="1600" b="1" dirty="0"/>
            </a:br>
            <a:br>
              <a:rPr lang="en-US" sz="1600" b="1" dirty="0"/>
            </a:br>
            <a:endParaRPr lang="en-US" sz="1600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0B06EA9-9FE7-5A7F-E3CB-700131459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43" y="450901"/>
            <a:ext cx="4431314" cy="62135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358CF9EC-DBE9-DBF7-E76B-B479B4C316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b="2523"/>
          <a:stretch/>
        </p:blipFill>
        <p:spPr>
          <a:xfrm>
            <a:off x="5447896" y="451016"/>
            <a:ext cx="4137439" cy="6211470"/>
          </a:xfrm>
        </p:spPr>
      </p:pic>
    </p:spTree>
    <p:extLst>
      <p:ext uri="{BB962C8B-B14F-4D97-AF65-F5344CB8AC3E}">
        <p14:creationId xmlns:p14="http://schemas.microsoft.com/office/powerpoint/2010/main" val="6003591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D1F891-43FD-5C0C-1F92-1D908FD3FA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-364" b="35476"/>
          <a:stretch/>
        </p:blipFill>
        <p:spPr>
          <a:xfrm>
            <a:off x="296621" y="690840"/>
            <a:ext cx="5546274" cy="5019517"/>
          </a:xfr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D0BB6494-9C5A-33AA-1DBC-480A36C142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9" t="62900" r="-265" b="-753"/>
          <a:stretch/>
        </p:blipFill>
        <p:spPr>
          <a:xfrm>
            <a:off x="6037898" y="1184826"/>
            <a:ext cx="5798897" cy="30776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CA52E1F-EC3D-1708-3A87-D37C680406E5}"/>
              </a:ext>
            </a:extLst>
          </p:cNvPr>
          <p:cNvSpPr txBox="1"/>
          <p:nvPr/>
        </p:nvSpPr>
        <p:spPr>
          <a:xfrm>
            <a:off x="2070538" y="6156435"/>
            <a:ext cx="4727027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solidFill>
                  <a:srgbClr val="EBEBEB"/>
                </a:solidFill>
              </a:rPr>
              <a:t>Dossier de </a:t>
            </a:r>
            <a:r>
              <a:rPr lang="en-US" sz="1600" b="1" dirty="0" err="1">
                <a:solidFill>
                  <a:srgbClr val="EBEBEB"/>
                </a:solidFill>
              </a:rPr>
              <a:t>demande</a:t>
            </a:r>
            <a:r>
              <a:rPr lang="en-US" sz="1600" b="1" dirty="0">
                <a:solidFill>
                  <a:srgbClr val="EBEBEB"/>
                </a:solidFill>
              </a:rPr>
              <a:t> </a:t>
            </a:r>
            <a:r>
              <a:rPr lang="en-US" sz="1600" b="1" dirty="0" err="1">
                <a:solidFill>
                  <a:srgbClr val="EBEBEB"/>
                </a:solidFill>
              </a:rPr>
              <a:t>d'admission</a:t>
            </a:r>
            <a:r>
              <a:rPr lang="en-US" sz="1600" b="1" dirty="0">
                <a:solidFill>
                  <a:srgbClr val="EBEBEB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26928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960F786-EAF7-A828-F0ED-187F2BC9B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8078" y="897705"/>
            <a:ext cx="3999147" cy="5612523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30FD9E-3603-BA47-29D6-EC398A067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804" y="951186"/>
            <a:ext cx="4055666" cy="55599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892588-B507-0192-45D0-71DD8D798FA5}"/>
              </a:ext>
            </a:extLst>
          </p:cNvPr>
          <p:cNvSpPr txBox="1"/>
          <p:nvPr/>
        </p:nvSpPr>
        <p:spPr>
          <a:xfrm>
            <a:off x="914400" y="572814"/>
            <a:ext cx="9417268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b="1" dirty="0">
                <a:solidFill>
                  <a:srgbClr val="EBEBEB"/>
                </a:solidFill>
              </a:rPr>
              <a:t>Dossier de </a:t>
            </a:r>
            <a:r>
              <a:rPr lang="en-US" sz="1600" b="1" dirty="0" err="1">
                <a:solidFill>
                  <a:srgbClr val="EBEBEB"/>
                </a:solidFill>
              </a:rPr>
              <a:t>demande</a:t>
            </a:r>
            <a:r>
              <a:rPr lang="en-US" sz="1600" b="1" dirty="0">
                <a:solidFill>
                  <a:srgbClr val="EBEBEB"/>
                </a:solidFill>
              </a:rPr>
              <a:t> </a:t>
            </a:r>
            <a:r>
              <a:rPr lang="en-US" sz="1600" b="1" dirty="0" err="1">
                <a:solidFill>
                  <a:srgbClr val="EBEBEB"/>
                </a:solidFill>
              </a:rPr>
              <a:t>d'admission</a:t>
            </a:r>
            <a:r>
              <a:rPr lang="en-US" sz="1600" b="1" dirty="0">
                <a:solidFill>
                  <a:srgbClr val="EBEBEB"/>
                </a:solidFill>
              </a:rPr>
              <a:t> </a:t>
            </a:r>
            <a:r>
              <a:rPr lang="en-US" sz="1600" b="1" dirty="0" err="1">
                <a:solidFill>
                  <a:srgbClr val="EBEBEB"/>
                </a:solidFill>
              </a:rPr>
              <a:t>contenant</a:t>
            </a:r>
            <a:r>
              <a:rPr lang="en-US" sz="1600" b="1" dirty="0">
                <a:solidFill>
                  <a:srgbClr val="EBEBEB"/>
                </a:solidFill>
              </a:rPr>
              <a:t>:</a:t>
            </a:r>
            <a:r>
              <a:rPr lang="en-US" sz="1600" dirty="0">
                <a:solidFill>
                  <a:srgbClr val="EBEBEB"/>
                </a:solidFill>
              </a:rPr>
              <a:t>​ </a:t>
            </a:r>
            <a:r>
              <a:rPr lang="en-US" sz="1600" b="1" dirty="0">
                <a:solidFill>
                  <a:srgbClr val="EBEBEB"/>
                </a:solidFill>
              </a:rPr>
              <a:t>3 volets sur le social </a:t>
            </a:r>
            <a:r>
              <a:rPr lang="en-US" sz="1600" dirty="0">
                <a:solidFill>
                  <a:srgbClr val="EBEBEB"/>
                </a:solidFill>
              </a:rPr>
              <a:t>​&amp; </a:t>
            </a:r>
            <a:r>
              <a:rPr lang="en-US" sz="1600" b="1" dirty="0">
                <a:solidFill>
                  <a:srgbClr val="EBEBEB"/>
                </a:solidFill>
              </a:rPr>
              <a:t>4 volets sur le </a:t>
            </a:r>
            <a:r>
              <a:rPr lang="en-US" sz="1600" b="1" dirty="0" err="1">
                <a:solidFill>
                  <a:srgbClr val="EBEBEB"/>
                </a:solidFill>
              </a:rPr>
              <a:t>médical</a:t>
            </a:r>
            <a:r>
              <a:rPr lang="en-US" sz="1600" b="1" dirty="0">
                <a:solidFill>
                  <a:srgbClr val="EBEBEB"/>
                </a:solidFill>
              </a:rPr>
              <a:t> 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B71CD4-60D4-32BA-A255-14D52691D3F6}"/>
              </a:ext>
            </a:extLst>
          </p:cNvPr>
          <p:cNvSpPr txBox="1"/>
          <p:nvPr/>
        </p:nvSpPr>
        <p:spPr>
          <a:xfrm>
            <a:off x="204952" y="6524296"/>
            <a:ext cx="2743200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b="1" dirty="0" err="1">
                <a:solidFill>
                  <a:srgbClr val="EBEBEB"/>
                </a:solidFill>
              </a:rPr>
              <a:t>Exemple</a:t>
            </a:r>
            <a:r>
              <a:rPr lang="en-US" sz="1600" b="1" dirty="0">
                <a:solidFill>
                  <a:srgbClr val="EBEBEB"/>
                </a:solidFill>
              </a:rPr>
              <a:t> de</a:t>
            </a:r>
            <a:r>
              <a:rPr lang="en-US" sz="1600" dirty="0">
                <a:solidFill>
                  <a:srgbClr val="EBEBEB"/>
                </a:solidFill>
              </a:rPr>
              <a:t> </a:t>
            </a:r>
            <a:r>
              <a:rPr lang="en-US" sz="1600" b="1" dirty="0">
                <a:solidFill>
                  <a:srgbClr val="EBEBEB"/>
                </a:solidFill>
              </a:rPr>
              <a:t>volet social</a:t>
            </a:r>
            <a:endParaRPr lang="en-US" dirty="0" err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3A7E12-4EE5-810E-2B3F-54A060DFC1BB}"/>
              </a:ext>
            </a:extLst>
          </p:cNvPr>
          <p:cNvSpPr txBox="1"/>
          <p:nvPr/>
        </p:nvSpPr>
        <p:spPr>
          <a:xfrm>
            <a:off x="7049814" y="6524296"/>
            <a:ext cx="309792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b="1" dirty="0" err="1">
                <a:solidFill>
                  <a:srgbClr val="EBEBEB"/>
                </a:solidFill>
              </a:rPr>
              <a:t>Exemple</a:t>
            </a:r>
            <a:r>
              <a:rPr lang="en-US" sz="1600" b="1" dirty="0">
                <a:solidFill>
                  <a:srgbClr val="EBEBEB"/>
                </a:solidFill>
              </a:rPr>
              <a:t> de</a:t>
            </a:r>
            <a:r>
              <a:rPr lang="en-US" sz="1600" dirty="0">
                <a:solidFill>
                  <a:srgbClr val="EBEBEB"/>
                </a:solidFill>
              </a:rPr>
              <a:t> </a:t>
            </a:r>
            <a:r>
              <a:rPr lang="en-US" sz="1600" b="1" dirty="0">
                <a:solidFill>
                  <a:srgbClr val="EBEBEB"/>
                </a:solidFill>
              </a:rPr>
              <a:t>volet </a:t>
            </a:r>
            <a:r>
              <a:rPr lang="en-US" sz="1600" b="1" dirty="0" err="1">
                <a:solidFill>
                  <a:srgbClr val="EBEBEB"/>
                </a:solidFill>
              </a:rPr>
              <a:t>médical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0312028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07" name="Oval 106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D58C4C-64F4-7DCE-CF29-D23D638A4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2012" y="1447800"/>
            <a:ext cx="5222325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700">
                <a:solidFill>
                  <a:srgbClr val="EBEBEB"/>
                </a:solidFill>
              </a:rPr>
              <a:t>Avez-vous des questions ? </a:t>
            </a:r>
          </a:p>
        </p:txBody>
      </p:sp>
      <p:sp>
        <p:nvSpPr>
          <p:cNvPr id="112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Points d'interrogation dans une ligne et un point d'interrogation est allumé">
            <a:extLst>
              <a:ext uri="{FF2B5EF4-FFF2-40B4-BE49-F238E27FC236}">
                <a16:creationId xmlns:a16="http://schemas.microsoft.com/office/drawing/2014/main" id="{1DF69A2F-8BA7-0D52-42E7-0E83DB46F20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446" r="50930" b="-1"/>
          <a:stretch/>
        </p:blipFill>
        <p:spPr>
          <a:xfrm>
            <a:off x="-1" y="10"/>
            <a:ext cx="4634680" cy="6857990"/>
          </a:xfrm>
          <a:custGeom>
            <a:avLst/>
            <a:gdLst/>
            <a:ahLst/>
            <a:cxnLst/>
            <a:rect l="l" t="t" r="r" b="b"/>
            <a:pathLst>
              <a:path w="4481964" h="6858000">
                <a:moveTo>
                  <a:pt x="0" y="0"/>
                </a:moveTo>
                <a:lnTo>
                  <a:pt x="3137249" y="0"/>
                </a:ln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3431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8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 err="1"/>
              <a:t>Historique</a:t>
            </a:r>
            <a:br>
              <a:rPr lang="en-US" dirty="0"/>
            </a:br>
            <a:r>
              <a:rPr lang="en-US" dirty="0" err="1"/>
              <a:t>Pôle</a:t>
            </a:r>
            <a:r>
              <a:rPr lang="en-US" dirty="0"/>
              <a:t> CHRS et </a:t>
            </a:r>
            <a:r>
              <a:rPr lang="en-US" dirty="0" err="1"/>
              <a:t>Santé</a:t>
            </a:r>
            <a:endParaRPr lang="en-US" b="0" i="0" kern="1200" dirty="0" err="1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6D8347D-E6A3-4090-A07D-B2D2D6063DF9}"/>
              </a:ext>
            </a:extLst>
          </p:cNvPr>
          <p:cNvSpPr txBox="1">
            <a:spLocks/>
          </p:cNvSpPr>
          <p:nvPr/>
        </p:nvSpPr>
        <p:spPr>
          <a:xfrm>
            <a:off x="4965278" y="974004"/>
            <a:ext cx="6399930" cy="5248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r>
              <a:rPr lang="en-US" dirty="0"/>
              <a:t>En 1994, </a:t>
            </a:r>
            <a:r>
              <a:rPr lang="en-US" dirty="0" err="1"/>
              <a:t>médicalisation</a:t>
            </a:r>
            <a:r>
              <a:rPr lang="en-US" dirty="0"/>
              <a:t> du </a:t>
            </a:r>
            <a:r>
              <a:rPr lang="en-US" dirty="0" err="1"/>
              <a:t>pôle</a:t>
            </a:r>
            <a:r>
              <a:rPr lang="en-US" dirty="0"/>
              <a:t> CHRS et </a:t>
            </a:r>
            <a:r>
              <a:rPr lang="en-US" dirty="0" err="1"/>
              <a:t>santé</a:t>
            </a:r>
            <a:r>
              <a:rPr lang="en-US" dirty="0"/>
              <a:t> </a:t>
            </a:r>
          </a:p>
          <a:p>
            <a:pPr marL="0" indent="0"/>
            <a:endParaRPr lang="en-US"/>
          </a:p>
          <a:p>
            <a:r>
              <a:rPr lang="en-US" dirty="0"/>
              <a:t>En 2006, </a:t>
            </a:r>
            <a:r>
              <a:rPr lang="en-US" dirty="0" err="1"/>
              <a:t>ouverture</a:t>
            </a:r>
            <a:r>
              <a:rPr lang="en-US" dirty="0"/>
              <a:t> </a:t>
            </a:r>
            <a:r>
              <a:rPr lang="en-US" dirty="0" err="1"/>
              <a:t>d'une</a:t>
            </a:r>
            <a:r>
              <a:rPr lang="en-US" dirty="0"/>
              <a:t> </a:t>
            </a:r>
            <a:r>
              <a:rPr lang="en-US" dirty="0" err="1"/>
              <a:t>dizaine</a:t>
            </a:r>
            <a:r>
              <a:rPr lang="en-US" dirty="0"/>
              <a:t> de lit </a:t>
            </a:r>
            <a:r>
              <a:rPr lang="en-US" dirty="0" err="1"/>
              <a:t>labellisés</a:t>
            </a:r>
            <a:r>
              <a:rPr lang="en-US" dirty="0"/>
              <a:t> LHSS</a:t>
            </a:r>
          </a:p>
          <a:p>
            <a:pPr marL="0" indent="0"/>
            <a:endParaRPr lang="en-US"/>
          </a:p>
          <a:p>
            <a:r>
              <a:rPr lang="en-US" dirty="0"/>
              <a:t>En 2011, </a:t>
            </a:r>
            <a:r>
              <a:rPr lang="en-US" dirty="0" err="1"/>
              <a:t>développement</a:t>
            </a:r>
            <a:r>
              <a:rPr lang="en-US" dirty="0"/>
              <a:t> du </a:t>
            </a:r>
            <a:r>
              <a:rPr lang="en-US" dirty="0" err="1"/>
              <a:t>médico</a:t>
            </a:r>
            <a:r>
              <a:rPr lang="en-US" dirty="0"/>
              <a:t>-social  avec </a:t>
            </a:r>
            <a:r>
              <a:rPr lang="en-US" dirty="0" err="1"/>
              <a:t>l’ouverture</a:t>
            </a:r>
            <a:r>
              <a:rPr lang="en-US" dirty="0"/>
              <a:t> du FAM et des ACT</a:t>
            </a:r>
          </a:p>
          <a:p>
            <a:pPr marL="0" indent="0"/>
            <a:endParaRPr lang="en-US"/>
          </a:p>
          <a:p>
            <a:r>
              <a:rPr lang="en-US" dirty="0"/>
              <a:t>En 2017, </a:t>
            </a:r>
            <a:r>
              <a:rPr lang="en-US" dirty="0" err="1"/>
              <a:t>réponse</a:t>
            </a:r>
            <a:r>
              <a:rPr lang="en-US" dirty="0"/>
              <a:t> de </a:t>
            </a:r>
            <a:r>
              <a:rPr lang="en-US" dirty="0" err="1"/>
              <a:t>l'appel</a:t>
            </a:r>
            <a:r>
              <a:rPr lang="en-US" dirty="0"/>
              <a:t> à </a:t>
            </a:r>
            <a:r>
              <a:rPr lang="en-US" dirty="0" err="1"/>
              <a:t>projet</a:t>
            </a:r>
            <a:r>
              <a:rPr lang="en-US" dirty="0"/>
              <a:t> LAM</a:t>
            </a:r>
          </a:p>
          <a:p>
            <a:pPr marL="0" indent="0">
              <a:buClr>
                <a:srgbClr val="8AD0D6"/>
              </a:buClr>
              <a:buNone/>
            </a:pPr>
            <a:endParaRPr lang="en-US" dirty="0"/>
          </a:p>
          <a:p>
            <a:pPr>
              <a:buClr>
                <a:srgbClr val="8AD0D6"/>
              </a:buClr>
            </a:pPr>
            <a:r>
              <a:rPr lang="en-US" dirty="0"/>
              <a:t>En </a:t>
            </a:r>
            <a:r>
              <a:rPr lang="en-US" dirty="0" err="1"/>
              <a:t>juillet</a:t>
            </a:r>
            <a:r>
              <a:rPr lang="en-US" dirty="0"/>
              <a:t> 2022, </a:t>
            </a:r>
            <a:r>
              <a:rPr lang="en-US" dirty="0" err="1"/>
              <a:t>ouverture</a:t>
            </a:r>
            <a:r>
              <a:rPr lang="en-US" dirty="0"/>
              <a:t> </a:t>
            </a:r>
            <a:r>
              <a:rPr lang="en-US" dirty="0" err="1"/>
              <a:t>d'une</a:t>
            </a:r>
            <a:r>
              <a:rPr lang="en-US" dirty="0"/>
              <a:t> Equipe Médico-social </a:t>
            </a:r>
            <a:r>
              <a:rPr lang="en-US" dirty="0" err="1"/>
              <a:t>d'Intervention</a:t>
            </a:r>
            <a:r>
              <a:rPr lang="en-US" dirty="0"/>
              <a:t> Hors les </a:t>
            </a:r>
            <a:r>
              <a:rPr lang="en-US" dirty="0" err="1"/>
              <a:t>murs</a:t>
            </a:r>
            <a:endParaRPr lang="en-US" dirty="0"/>
          </a:p>
          <a:p>
            <a:pPr marL="0" indent="0">
              <a:buClr>
                <a:srgbClr val="1E5155">
                  <a:lumMod val="40000"/>
                  <a:lumOff val="60000"/>
                </a:srgbClr>
              </a:buClr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925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88000"/>
                <a:satMod val="130000"/>
                <a:lumMod val="124000"/>
              </a:schemeClr>
            </a:gs>
            <a:gs pos="100000">
              <a:schemeClr val="bg2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E27238C-8EAF-4098-86E6-7723B7DAE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36">
            <a:extLst>
              <a:ext uri="{FF2B5EF4-FFF2-40B4-BE49-F238E27FC236}">
                <a16:creationId xmlns:a16="http://schemas.microsoft.com/office/drawing/2014/main" id="{992F97B1-1891-4FCC-9E5F-BA97EDB48F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351010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4" name="Freeform: Shape 23">
            <a:extLst>
              <a:ext uri="{FF2B5EF4-FFF2-40B4-BE49-F238E27FC236}">
                <a16:creationId xmlns:a16="http://schemas.microsoft.com/office/drawing/2014/main" id="{78C6C821-FEE1-4EB6-9590-C021440C7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9700459" cy="6858001"/>
          </a:xfrm>
          <a:custGeom>
            <a:avLst/>
            <a:gdLst>
              <a:gd name="connsiteX0" fmla="*/ 0 w 9700459"/>
              <a:gd name="connsiteY0" fmla="*/ 0 h 6858001"/>
              <a:gd name="connsiteX1" fmla="*/ 1323975 w 9700459"/>
              <a:gd name="connsiteY1" fmla="*/ 0 h 6858001"/>
              <a:gd name="connsiteX2" fmla="*/ 1517015 w 9700459"/>
              <a:gd name="connsiteY2" fmla="*/ 0 h 6858001"/>
              <a:gd name="connsiteX3" fmla="*/ 3241265 w 9700459"/>
              <a:gd name="connsiteY3" fmla="*/ 0 h 6858001"/>
              <a:gd name="connsiteX4" fmla="*/ 3241265 w 9700459"/>
              <a:gd name="connsiteY4" fmla="*/ 1 h 6858001"/>
              <a:gd name="connsiteX5" fmla="*/ 8355744 w 9700459"/>
              <a:gd name="connsiteY5" fmla="*/ 1 h 6858001"/>
              <a:gd name="connsiteX6" fmla="*/ 8355744 w 9700459"/>
              <a:gd name="connsiteY6" fmla="*/ 0 h 6858001"/>
              <a:gd name="connsiteX7" fmla="*/ 9699282 w 9700459"/>
              <a:gd name="connsiteY7" fmla="*/ 0 h 6858001"/>
              <a:gd name="connsiteX8" fmla="*/ 9674237 w 9700459"/>
              <a:gd name="connsiteY8" fmla="*/ 155677 h 6858001"/>
              <a:gd name="connsiteX9" fmla="*/ 9650368 w 9700459"/>
              <a:gd name="connsiteY9" fmla="*/ 310668 h 6858001"/>
              <a:gd name="connsiteX10" fmla="*/ 9627004 w 9700459"/>
              <a:gd name="connsiteY10" fmla="*/ 466344 h 6858001"/>
              <a:gd name="connsiteX11" fmla="*/ 9607001 w 9700459"/>
              <a:gd name="connsiteY11" fmla="*/ 622707 h 6858001"/>
              <a:gd name="connsiteX12" fmla="*/ 9586830 w 9700459"/>
              <a:gd name="connsiteY12" fmla="*/ 778383 h 6858001"/>
              <a:gd name="connsiteX13" fmla="*/ 9568004 w 9700459"/>
              <a:gd name="connsiteY13" fmla="*/ 934746 h 6858001"/>
              <a:gd name="connsiteX14" fmla="*/ 9551868 w 9700459"/>
              <a:gd name="connsiteY14" fmla="*/ 1089051 h 6858001"/>
              <a:gd name="connsiteX15" fmla="*/ 9536572 w 9700459"/>
              <a:gd name="connsiteY15" fmla="*/ 1245413 h 6858001"/>
              <a:gd name="connsiteX16" fmla="*/ 9522620 w 9700459"/>
              <a:gd name="connsiteY16" fmla="*/ 1401090 h 6858001"/>
              <a:gd name="connsiteX17" fmla="*/ 9510518 w 9700459"/>
              <a:gd name="connsiteY17" fmla="*/ 1554023 h 6858001"/>
              <a:gd name="connsiteX18" fmla="*/ 9498415 w 9700459"/>
              <a:gd name="connsiteY18" fmla="*/ 1709014 h 6858001"/>
              <a:gd name="connsiteX19" fmla="*/ 9488330 w 9700459"/>
              <a:gd name="connsiteY19" fmla="*/ 1861947 h 6858001"/>
              <a:gd name="connsiteX20" fmla="*/ 9480430 w 9700459"/>
              <a:gd name="connsiteY20" fmla="*/ 2014881 h 6858001"/>
              <a:gd name="connsiteX21" fmla="*/ 9472193 w 9700459"/>
              <a:gd name="connsiteY21" fmla="*/ 2167128 h 6858001"/>
              <a:gd name="connsiteX22" fmla="*/ 9465302 w 9700459"/>
              <a:gd name="connsiteY22" fmla="*/ 2318004 h 6858001"/>
              <a:gd name="connsiteX23" fmla="*/ 9460427 w 9700459"/>
              <a:gd name="connsiteY23" fmla="*/ 2467509 h 6858001"/>
              <a:gd name="connsiteX24" fmla="*/ 9456225 w 9700459"/>
              <a:gd name="connsiteY24" fmla="*/ 2617013 h 6858001"/>
              <a:gd name="connsiteX25" fmla="*/ 9452191 w 9700459"/>
              <a:gd name="connsiteY25" fmla="*/ 2765146 h 6858001"/>
              <a:gd name="connsiteX26" fmla="*/ 9450342 w 9700459"/>
              <a:gd name="connsiteY26" fmla="*/ 2911221 h 6858001"/>
              <a:gd name="connsiteX27" fmla="*/ 9448325 w 9700459"/>
              <a:gd name="connsiteY27" fmla="*/ 3057297 h 6858001"/>
              <a:gd name="connsiteX28" fmla="*/ 9447316 w 9700459"/>
              <a:gd name="connsiteY28" fmla="*/ 3201315 h 6858001"/>
              <a:gd name="connsiteX29" fmla="*/ 9448325 w 9700459"/>
              <a:gd name="connsiteY29" fmla="*/ 3343961 h 6858001"/>
              <a:gd name="connsiteX30" fmla="*/ 9448325 w 9700459"/>
              <a:gd name="connsiteY30" fmla="*/ 3485236 h 6858001"/>
              <a:gd name="connsiteX31" fmla="*/ 9450342 w 9700459"/>
              <a:gd name="connsiteY31" fmla="*/ 3625139 h 6858001"/>
              <a:gd name="connsiteX32" fmla="*/ 9453367 w 9700459"/>
              <a:gd name="connsiteY32" fmla="*/ 3762299 h 6858001"/>
              <a:gd name="connsiteX33" fmla="*/ 9456225 w 9700459"/>
              <a:gd name="connsiteY33" fmla="*/ 3898087 h 6858001"/>
              <a:gd name="connsiteX34" fmla="*/ 9459419 w 9700459"/>
              <a:gd name="connsiteY34" fmla="*/ 4031133 h 6858001"/>
              <a:gd name="connsiteX35" fmla="*/ 9464293 w 9700459"/>
              <a:gd name="connsiteY35" fmla="*/ 4163492 h 6858001"/>
              <a:gd name="connsiteX36" fmla="*/ 9469504 w 9700459"/>
              <a:gd name="connsiteY36" fmla="*/ 4293793 h 6858001"/>
              <a:gd name="connsiteX37" fmla="*/ 9474210 w 9700459"/>
              <a:gd name="connsiteY37" fmla="*/ 4421352 h 6858001"/>
              <a:gd name="connsiteX38" fmla="*/ 9487490 w 9700459"/>
              <a:gd name="connsiteY38" fmla="*/ 4670298 h 6858001"/>
              <a:gd name="connsiteX39" fmla="*/ 9501609 w 9700459"/>
              <a:gd name="connsiteY39" fmla="*/ 4908956 h 6858001"/>
              <a:gd name="connsiteX40" fmla="*/ 9516401 w 9700459"/>
              <a:gd name="connsiteY40" fmla="*/ 5138013 h 6858001"/>
              <a:gd name="connsiteX41" fmla="*/ 9532706 w 9700459"/>
              <a:gd name="connsiteY41" fmla="*/ 5354726 h 6858001"/>
              <a:gd name="connsiteX42" fmla="*/ 9549683 w 9700459"/>
              <a:gd name="connsiteY42" fmla="*/ 5561838 h 6858001"/>
              <a:gd name="connsiteX43" fmla="*/ 9568004 w 9700459"/>
              <a:gd name="connsiteY43" fmla="*/ 5753862 h 6858001"/>
              <a:gd name="connsiteX44" fmla="*/ 9585990 w 9700459"/>
              <a:gd name="connsiteY44" fmla="*/ 5934227 h 6858001"/>
              <a:gd name="connsiteX45" fmla="*/ 9603975 w 9700459"/>
              <a:gd name="connsiteY45" fmla="*/ 6100191 h 6858001"/>
              <a:gd name="connsiteX46" fmla="*/ 9620952 w 9700459"/>
              <a:gd name="connsiteY46" fmla="*/ 6252438 h 6858001"/>
              <a:gd name="connsiteX47" fmla="*/ 9637089 w 9700459"/>
              <a:gd name="connsiteY47" fmla="*/ 6387541 h 6858001"/>
              <a:gd name="connsiteX48" fmla="*/ 9652385 w 9700459"/>
              <a:gd name="connsiteY48" fmla="*/ 6509613 h 6858001"/>
              <a:gd name="connsiteX49" fmla="*/ 9665160 w 9700459"/>
              <a:gd name="connsiteY49" fmla="*/ 6612483 h 6858001"/>
              <a:gd name="connsiteX50" fmla="*/ 9677262 w 9700459"/>
              <a:gd name="connsiteY50" fmla="*/ 6698894 h 6858001"/>
              <a:gd name="connsiteX51" fmla="*/ 9694576 w 9700459"/>
              <a:gd name="connsiteY51" fmla="*/ 6817538 h 6858001"/>
              <a:gd name="connsiteX52" fmla="*/ 9700459 w 9700459"/>
              <a:gd name="connsiteY52" fmla="*/ 6858000 h 6858001"/>
              <a:gd name="connsiteX53" fmla="*/ 8795105 w 9700459"/>
              <a:gd name="connsiteY53" fmla="*/ 6858000 h 6858001"/>
              <a:gd name="connsiteX54" fmla="*/ 8795105 w 9700459"/>
              <a:gd name="connsiteY54" fmla="*/ 6858001 h 6858001"/>
              <a:gd name="connsiteX55" fmla="*/ 2704541 w 9700459"/>
              <a:gd name="connsiteY55" fmla="*/ 6858001 h 6858001"/>
              <a:gd name="connsiteX56" fmla="*/ 2704541 w 9700459"/>
              <a:gd name="connsiteY56" fmla="*/ 6858000 h 6858001"/>
              <a:gd name="connsiteX57" fmla="*/ 1517015 w 9700459"/>
              <a:gd name="connsiteY57" fmla="*/ 6858000 h 6858001"/>
              <a:gd name="connsiteX58" fmla="*/ 1323975 w 9700459"/>
              <a:gd name="connsiteY58" fmla="*/ 6858000 h 6858001"/>
              <a:gd name="connsiteX59" fmla="*/ 0 w 9700459"/>
              <a:gd name="connsiteY5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700459" h="6858001">
                <a:moveTo>
                  <a:pt x="0" y="0"/>
                </a:moveTo>
                <a:lnTo>
                  <a:pt x="1323975" y="0"/>
                </a:lnTo>
                <a:lnTo>
                  <a:pt x="1517015" y="0"/>
                </a:lnTo>
                <a:lnTo>
                  <a:pt x="3241265" y="0"/>
                </a:lnTo>
                <a:lnTo>
                  <a:pt x="3241265" y="1"/>
                </a:lnTo>
                <a:lnTo>
                  <a:pt x="8355744" y="1"/>
                </a:lnTo>
                <a:lnTo>
                  <a:pt x="8355744" y="0"/>
                </a:lnTo>
                <a:lnTo>
                  <a:pt x="9699282" y="0"/>
                </a:lnTo>
                <a:lnTo>
                  <a:pt x="9674237" y="155677"/>
                </a:lnTo>
                <a:lnTo>
                  <a:pt x="9650368" y="310668"/>
                </a:lnTo>
                <a:lnTo>
                  <a:pt x="9627004" y="466344"/>
                </a:lnTo>
                <a:lnTo>
                  <a:pt x="9607001" y="622707"/>
                </a:lnTo>
                <a:lnTo>
                  <a:pt x="9586830" y="778383"/>
                </a:lnTo>
                <a:lnTo>
                  <a:pt x="9568004" y="934746"/>
                </a:lnTo>
                <a:lnTo>
                  <a:pt x="9551868" y="1089051"/>
                </a:lnTo>
                <a:lnTo>
                  <a:pt x="9536572" y="1245413"/>
                </a:lnTo>
                <a:lnTo>
                  <a:pt x="9522620" y="1401090"/>
                </a:lnTo>
                <a:lnTo>
                  <a:pt x="9510518" y="1554023"/>
                </a:lnTo>
                <a:lnTo>
                  <a:pt x="9498415" y="1709014"/>
                </a:lnTo>
                <a:lnTo>
                  <a:pt x="9488330" y="1861947"/>
                </a:lnTo>
                <a:lnTo>
                  <a:pt x="9480430" y="2014881"/>
                </a:lnTo>
                <a:lnTo>
                  <a:pt x="9472193" y="2167128"/>
                </a:lnTo>
                <a:lnTo>
                  <a:pt x="9465302" y="2318004"/>
                </a:lnTo>
                <a:lnTo>
                  <a:pt x="9460427" y="2467509"/>
                </a:lnTo>
                <a:lnTo>
                  <a:pt x="9456225" y="2617013"/>
                </a:lnTo>
                <a:lnTo>
                  <a:pt x="9452191" y="2765146"/>
                </a:lnTo>
                <a:lnTo>
                  <a:pt x="9450342" y="2911221"/>
                </a:lnTo>
                <a:lnTo>
                  <a:pt x="9448325" y="3057297"/>
                </a:lnTo>
                <a:lnTo>
                  <a:pt x="9447316" y="3201315"/>
                </a:lnTo>
                <a:lnTo>
                  <a:pt x="9448325" y="3343961"/>
                </a:lnTo>
                <a:lnTo>
                  <a:pt x="9448325" y="3485236"/>
                </a:lnTo>
                <a:lnTo>
                  <a:pt x="9450342" y="3625139"/>
                </a:lnTo>
                <a:lnTo>
                  <a:pt x="9453367" y="3762299"/>
                </a:lnTo>
                <a:lnTo>
                  <a:pt x="9456225" y="3898087"/>
                </a:lnTo>
                <a:lnTo>
                  <a:pt x="9459419" y="4031133"/>
                </a:lnTo>
                <a:lnTo>
                  <a:pt x="9464293" y="4163492"/>
                </a:lnTo>
                <a:lnTo>
                  <a:pt x="9469504" y="4293793"/>
                </a:lnTo>
                <a:lnTo>
                  <a:pt x="9474210" y="4421352"/>
                </a:lnTo>
                <a:lnTo>
                  <a:pt x="9487490" y="4670298"/>
                </a:lnTo>
                <a:lnTo>
                  <a:pt x="9501609" y="4908956"/>
                </a:lnTo>
                <a:lnTo>
                  <a:pt x="9516401" y="5138013"/>
                </a:lnTo>
                <a:lnTo>
                  <a:pt x="9532706" y="5354726"/>
                </a:lnTo>
                <a:lnTo>
                  <a:pt x="9549683" y="5561838"/>
                </a:lnTo>
                <a:lnTo>
                  <a:pt x="9568004" y="5753862"/>
                </a:lnTo>
                <a:lnTo>
                  <a:pt x="9585990" y="5934227"/>
                </a:lnTo>
                <a:lnTo>
                  <a:pt x="9603975" y="6100191"/>
                </a:lnTo>
                <a:lnTo>
                  <a:pt x="9620952" y="6252438"/>
                </a:lnTo>
                <a:lnTo>
                  <a:pt x="9637089" y="6387541"/>
                </a:lnTo>
                <a:lnTo>
                  <a:pt x="9652385" y="6509613"/>
                </a:lnTo>
                <a:lnTo>
                  <a:pt x="9665160" y="6612483"/>
                </a:lnTo>
                <a:lnTo>
                  <a:pt x="9677262" y="6698894"/>
                </a:lnTo>
                <a:lnTo>
                  <a:pt x="9694576" y="6817538"/>
                </a:lnTo>
                <a:lnTo>
                  <a:pt x="9700459" y="6858000"/>
                </a:lnTo>
                <a:lnTo>
                  <a:pt x="8795105" y="6858000"/>
                </a:lnTo>
                <a:lnTo>
                  <a:pt x="8795105" y="6858001"/>
                </a:lnTo>
                <a:lnTo>
                  <a:pt x="2704541" y="6858001"/>
                </a:lnTo>
                <a:lnTo>
                  <a:pt x="2704541" y="6858000"/>
                </a:lnTo>
                <a:lnTo>
                  <a:pt x="1517015" y="6858000"/>
                </a:lnTo>
                <a:lnTo>
                  <a:pt x="132397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AE26AB-EB67-55CF-36B0-A642315A3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1447800"/>
            <a:ext cx="6974915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dirty="0"/>
              <a:t>Merci de </a:t>
            </a:r>
            <a:r>
              <a:rPr lang="en-US" sz="7200" dirty="0" err="1"/>
              <a:t>votre</a:t>
            </a:r>
            <a:r>
              <a:rPr lang="en-US" sz="7200" dirty="0"/>
              <a:t> attention.</a:t>
            </a:r>
            <a:endParaRPr lang="en-US" sz="7200" b="0" i="0" kern="1200" dirty="0"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61A74B3-E247-44D4-8C48-FAE8E2056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38004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31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dirty="0" err="1"/>
              <a:t>Historique</a:t>
            </a:r>
            <a:br>
              <a:rPr lang="en-US" dirty="0"/>
            </a:br>
            <a:r>
              <a:rPr lang="en-US" dirty="0"/>
              <a:t>LAM</a:t>
            </a:r>
            <a:endParaRPr lang="en-US" b="0" i="0" kern="1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6D8347D-E6A3-4090-A07D-B2D2D6063DF9}"/>
              </a:ext>
            </a:extLst>
          </p:cNvPr>
          <p:cNvSpPr txBox="1">
            <a:spLocks/>
          </p:cNvSpPr>
          <p:nvPr/>
        </p:nvSpPr>
        <p:spPr>
          <a:xfrm>
            <a:off x="4975861" y="804671"/>
            <a:ext cx="6616577" cy="52486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en-US" dirty="0"/>
          </a:p>
          <a:p>
            <a:pPr>
              <a:buClr>
                <a:srgbClr val="8AD0D6"/>
              </a:buClr>
            </a:pPr>
            <a:r>
              <a:rPr lang="en-US" dirty="0"/>
              <a:t>Construction du </a:t>
            </a:r>
            <a:r>
              <a:rPr lang="en-US" dirty="0" err="1"/>
              <a:t>bâtiment</a:t>
            </a:r>
            <a:r>
              <a:rPr lang="en-US" dirty="0"/>
              <a:t> sur le site du </a:t>
            </a:r>
            <a:r>
              <a:rPr lang="en-US" dirty="0" err="1"/>
              <a:t>pôle</a:t>
            </a:r>
            <a:r>
              <a:rPr lang="en-US" dirty="0"/>
              <a:t> CHRS et </a:t>
            </a:r>
            <a:r>
              <a:rPr lang="en-US" dirty="0" err="1"/>
              <a:t>Santé</a:t>
            </a:r>
            <a:r>
              <a:rPr lang="en-US" dirty="0"/>
              <a:t> </a:t>
            </a:r>
            <a:r>
              <a:rPr lang="en-US" dirty="0" err="1"/>
              <a:t>adossé</a:t>
            </a:r>
            <a:r>
              <a:rPr lang="en-US" dirty="0"/>
              <a:t> aux LHSS, au FAM et au CHRS (sur </a:t>
            </a:r>
            <a:r>
              <a:rPr lang="en-US" dirty="0" err="1"/>
              <a:t>une</a:t>
            </a:r>
            <a:r>
              <a:rPr lang="en-US" dirty="0"/>
              <a:t> </a:t>
            </a:r>
            <a:r>
              <a:rPr lang="en-US" dirty="0" err="1"/>
              <a:t>parcelle</a:t>
            </a:r>
            <a:r>
              <a:rPr lang="en-US" dirty="0"/>
              <a:t> </a:t>
            </a:r>
            <a:r>
              <a:rPr lang="en-US" sz="2100" dirty="0" err="1"/>
              <a:t>dont</a:t>
            </a:r>
            <a:r>
              <a:rPr lang="en-US" sz="2100" dirty="0"/>
              <a:t> </a:t>
            </a:r>
            <a:r>
              <a:rPr lang="en-US" sz="2100" dirty="0" err="1"/>
              <a:t>l'AARS</a:t>
            </a:r>
            <a:r>
              <a:rPr lang="en-US" sz="2100" dirty="0"/>
              <a:t> </a:t>
            </a:r>
            <a:r>
              <a:rPr lang="en-US" sz="2100" dirty="0" err="1"/>
              <a:t>est</a:t>
            </a:r>
            <a:r>
              <a:rPr lang="en-US" sz="2100" dirty="0"/>
              <a:t> propriétaire)</a:t>
            </a:r>
          </a:p>
          <a:p>
            <a:pPr>
              <a:buClr>
                <a:srgbClr val="1E5155">
                  <a:lumMod val="40000"/>
                  <a:lumOff val="60000"/>
                </a:srgbClr>
              </a:buClr>
            </a:pPr>
            <a:endParaRPr lang="en-US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/>
          </a:p>
          <a:p>
            <a:r>
              <a:rPr lang="en-US" dirty="0"/>
              <a:t>En </a:t>
            </a:r>
            <a:r>
              <a:rPr lang="en-US" dirty="0" err="1"/>
              <a:t>octobre</a:t>
            </a:r>
            <a:r>
              <a:rPr lang="en-US" dirty="0"/>
              <a:t> 2019 : </a:t>
            </a:r>
            <a:r>
              <a:rPr lang="en-US" dirty="0" err="1"/>
              <a:t>accueil</a:t>
            </a:r>
            <a:r>
              <a:rPr lang="en-US" dirty="0"/>
              <a:t> du premier </a:t>
            </a:r>
            <a:r>
              <a:rPr lang="en-US" dirty="0" err="1"/>
              <a:t>usager</a:t>
            </a:r>
            <a:r>
              <a:rPr lang="en-US" dirty="0"/>
              <a:t> aux LAM </a:t>
            </a:r>
          </a:p>
          <a:p>
            <a:pPr marL="0" indent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75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FA7F926-7CE2-3C2E-8906-86C1126AC8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" b="314"/>
          <a:stretch/>
        </p:blipFill>
        <p:spPr>
          <a:xfrm>
            <a:off x="4634680" y="10"/>
            <a:ext cx="7560130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26E2FAE-FA60-497B-B2CB-7702C6FF3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AED6B0B-CE17-F23A-5B7A-247CD2E81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9" y="2438400"/>
            <a:ext cx="3330328" cy="38099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err="1"/>
              <a:t>Pôle</a:t>
            </a:r>
            <a:r>
              <a:rPr lang="en-US" dirty="0"/>
              <a:t> CHRS et </a:t>
            </a:r>
            <a:r>
              <a:rPr lang="en-US" err="1"/>
              <a:t>Santé</a:t>
            </a:r>
            <a:r>
              <a:rPr lang="en-US" dirty="0"/>
              <a:t> </a:t>
            </a:r>
          </a:p>
          <a:p>
            <a:pPr>
              <a:buClr>
                <a:srgbClr val="8AD0D6"/>
              </a:buClr>
            </a:pPr>
            <a:endParaRPr lang="en-US" dirty="0"/>
          </a:p>
          <a:p>
            <a:pPr marL="0" indent="0">
              <a:buClr>
                <a:srgbClr val="8AD0D6"/>
              </a:buClr>
              <a:buNone/>
            </a:pPr>
            <a:r>
              <a:rPr lang="en-US" dirty="0"/>
              <a:t>LHSS</a:t>
            </a:r>
          </a:p>
          <a:p>
            <a:pPr marL="0" indent="0">
              <a:buNone/>
            </a:pPr>
            <a:r>
              <a:rPr lang="en-US"/>
              <a:t>FAM</a:t>
            </a:r>
            <a:endParaRPr lang="en-US" dirty="0"/>
          </a:p>
          <a:p>
            <a:pPr marL="0" indent="0">
              <a:buNone/>
            </a:pPr>
            <a:r>
              <a:rPr lang="en-US"/>
              <a:t>CHRS</a:t>
            </a:r>
          </a:p>
          <a:p>
            <a:pPr marL="0" indent="0">
              <a:buNone/>
            </a:pPr>
            <a:r>
              <a:rPr lang="en-US" dirty="0"/>
              <a:t>LAM</a:t>
            </a:r>
          </a:p>
        </p:txBody>
      </p:sp>
    </p:spTree>
    <p:extLst>
      <p:ext uri="{BB962C8B-B14F-4D97-AF65-F5344CB8AC3E}">
        <p14:creationId xmlns:p14="http://schemas.microsoft.com/office/powerpoint/2010/main" val="3174922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B0A5210-2F29-4D85-A400-9C79B13FC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0611BBE-2B4A-4DA2-B8A9-CD877B8762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 w="22225">
            <a:solidFill>
              <a:srgbClr val="03C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1091950-5655-45D2-858E-FE8CBE07C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571EB1-AF3C-BFFC-4DFB-802D64E20E9A}"/>
              </a:ext>
            </a:extLst>
          </p:cNvPr>
          <p:cNvSpPr txBox="1"/>
          <p:nvPr/>
        </p:nvSpPr>
        <p:spPr>
          <a:xfrm>
            <a:off x="4645573" y="6498021"/>
            <a:ext cx="404385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Trajet LAM – Place stanislas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D45EB1E-E59B-0E7A-CCC3-BD9F971EA8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965170" y="255096"/>
            <a:ext cx="10260724" cy="6227711"/>
          </a:xfrm>
        </p:spPr>
      </p:pic>
    </p:spTree>
    <p:extLst>
      <p:ext uri="{BB962C8B-B14F-4D97-AF65-F5344CB8AC3E}">
        <p14:creationId xmlns:p14="http://schemas.microsoft.com/office/powerpoint/2010/main" val="1127609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B0A5210-2F29-4D85-A400-9C79B13FC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0611BBE-2B4A-4DA2-B8A9-CD877B8762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 w="22225">
            <a:solidFill>
              <a:srgbClr val="03CF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1091950-5655-45D2-858E-FE8CBE07CA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571EB1-AF3C-BFFC-4DFB-802D64E20E9A}"/>
              </a:ext>
            </a:extLst>
          </p:cNvPr>
          <p:cNvSpPr txBox="1"/>
          <p:nvPr/>
        </p:nvSpPr>
        <p:spPr>
          <a:xfrm>
            <a:off x="3568263" y="6483081"/>
            <a:ext cx="553926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/>
              <a:t>Trajet</a:t>
            </a:r>
            <a:r>
              <a:rPr lang="en-US" dirty="0"/>
              <a:t> LAM – Urgence </a:t>
            </a:r>
            <a:r>
              <a:rPr lang="en-US" dirty="0" err="1"/>
              <a:t>Hopital</a:t>
            </a:r>
            <a:r>
              <a:rPr lang="en-US" dirty="0"/>
              <a:t> Central de Nancy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1F806AD-7775-76AF-FF23-CD029A9FA6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807514" y="342666"/>
            <a:ext cx="10589171" cy="6065709"/>
          </a:xfrm>
        </p:spPr>
      </p:pic>
    </p:spTree>
    <p:extLst>
      <p:ext uri="{BB962C8B-B14F-4D97-AF65-F5344CB8AC3E}">
        <p14:creationId xmlns:p14="http://schemas.microsoft.com/office/powerpoint/2010/main" val="3589488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96D8347D-E6A3-4090-A07D-B2D2D6063DF9}"/>
              </a:ext>
            </a:extLst>
          </p:cNvPr>
          <p:cNvSpPr txBox="1">
            <a:spLocks/>
          </p:cNvSpPr>
          <p:nvPr/>
        </p:nvSpPr>
        <p:spPr>
          <a:xfrm>
            <a:off x="584846" y="826625"/>
            <a:ext cx="10201097" cy="13279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fr-FR" dirty="0"/>
              <a:t>Equipe pluridisciplinaire mutualisée LAM &amp; LHSS</a:t>
            </a:r>
            <a:endParaRPr lang="en-US" dirty="0"/>
          </a:p>
          <a:p>
            <a:pPr marL="0" indent="0">
              <a:buClr>
                <a:srgbClr val="8AD0D6"/>
              </a:buClr>
              <a:buNone/>
            </a:pPr>
            <a:endParaRPr lang="en-US"/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  <a:p>
            <a:pPr marL="0" indent="0">
              <a:buClr>
                <a:srgbClr val="8AD0D6"/>
              </a:buClr>
              <a:buNone/>
            </a:pPr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00F44AB4-7E9D-4B94-80D5-177E05E7351F}"/>
              </a:ext>
            </a:extLst>
          </p:cNvPr>
          <p:cNvSpPr txBox="1">
            <a:spLocks/>
          </p:cNvSpPr>
          <p:nvPr/>
        </p:nvSpPr>
        <p:spPr>
          <a:xfrm>
            <a:off x="305876" y="2602658"/>
            <a:ext cx="5890235" cy="23334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1"/>
            <a:r>
              <a:rPr lang="fr-FR" sz="2000" dirty="0"/>
              <a:t>Equipe 100% LAM :</a:t>
            </a:r>
          </a:p>
          <a:p>
            <a:pPr lvl="2">
              <a:buClr>
                <a:srgbClr val="8AD0D6"/>
              </a:buClr>
            </a:pPr>
            <a:r>
              <a:rPr lang="fr-FR" sz="2000" dirty="0"/>
              <a:t>7 IDE, 8 AS &amp; AES </a:t>
            </a:r>
          </a:p>
          <a:p>
            <a:pPr lvl="2"/>
            <a:r>
              <a:rPr lang="fr-FR" sz="2000" dirty="0"/>
              <a:t> 0,7 Neuropsycho &amp; 0,3 Clinicien </a:t>
            </a:r>
          </a:p>
          <a:p>
            <a:pPr lvl="2"/>
            <a:r>
              <a:rPr lang="fr-FR" sz="2000" dirty="0"/>
              <a:t>0,5 Chargée de prévention en santé</a:t>
            </a:r>
          </a:p>
          <a:p>
            <a:pPr lvl="2">
              <a:buClr>
                <a:srgbClr val="8AD0D6"/>
              </a:buClr>
            </a:pPr>
            <a:r>
              <a:rPr lang="fr-FR" sz="2000" dirty="0"/>
              <a:t>1 ME, 1 ASS</a:t>
            </a:r>
            <a:endParaRPr lang="fr-FR" dirty="0"/>
          </a:p>
          <a:p>
            <a:pPr marL="0" indent="0">
              <a:buNone/>
            </a:pPr>
            <a:endParaRPr lang="fr-FR"/>
          </a:p>
          <a:p>
            <a:pPr lvl="1"/>
            <a:endParaRPr lang="fr-FR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FEFB2DD-8D1D-4993-8C34-EEADDABA02D6}"/>
              </a:ext>
            </a:extLst>
          </p:cNvPr>
          <p:cNvSpPr txBox="1">
            <a:spLocks/>
          </p:cNvSpPr>
          <p:nvPr/>
        </p:nvSpPr>
        <p:spPr>
          <a:xfrm>
            <a:off x="407169" y="5440676"/>
            <a:ext cx="6817166" cy="8015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fr-FR"/>
              <a:t>Prestataires externalisés : ménage, cuisine, linge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D1631FB8-630C-4110-89AA-C78D572C4D1F}"/>
              </a:ext>
            </a:extLst>
          </p:cNvPr>
          <p:cNvSpPr txBox="1">
            <a:spLocks/>
          </p:cNvSpPr>
          <p:nvPr/>
        </p:nvSpPr>
        <p:spPr>
          <a:xfrm>
            <a:off x="6594768" y="2603687"/>
            <a:ext cx="5396261" cy="27089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fr-FR" dirty="0"/>
              <a:t>Equipe transversale : </a:t>
            </a:r>
          </a:p>
          <a:p>
            <a:pPr lvl="1"/>
            <a:r>
              <a:rPr lang="fr-FR" sz="2000" dirty="0"/>
              <a:t>0,8 Médecin Coordinateur</a:t>
            </a:r>
          </a:p>
          <a:p>
            <a:pPr lvl="1">
              <a:buClr>
                <a:srgbClr val="8AD0D6"/>
              </a:buClr>
            </a:pPr>
            <a:r>
              <a:rPr lang="fr-FR" sz="2000" dirty="0"/>
              <a:t>1 IDEC</a:t>
            </a:r>
          </a:p>
          <a:p>
            <a:pPr lvl="1">
              <a:buClr>
                <a:srgbClr val="8AD0D6"/>
              </a:buClr>
            </a:pPr>
            <a:r>
              <a:rPr lang="fr-FR" sz="2000" dirty="0"/>
              <a:t>0,7 Ergothérapeute</a:t>
            </a:r>
          </a:p>
          <a:p>
            <a:pPr lvl="1"/>
            <a:r>
              <a:rPr lang="fr-FR" sz="2000" dirty="0"/>
              <a:t>1 Cheffe de Service éducatif </a:t>
            </a:r>
          </a:p>
          <a:p>
            <a:pPr lvl="1">
              <a:buClr>
                <a:srgbClr val="8AD0D6"/>
              </a:buClr>
            </a:pPr>
            <a:r>
              <a:rPr lang="fr-FR" sz="2000" dirty="0"/>
              <a:t>1 Cheffe de Service paramédical.</a:t>
            </a:r>
          </a:p>
        </p:txBody>
      </p:sp>
    </p:spTree>
    <p:extLst>
      <p:ext uri="{BB962C8B-B14F-4D97-AF65-F5344CB8AC3E}">
        <p14:creationId xmlns:p14="http://schemas.microsoft.com/office/powerpoint/2010/main" val="4280412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50587-F6A4-4D7C-A8BF-9660EDB7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5539" y="364648"/>
            <a:ext cx="4404685" cy="958393"/>
          </a:xfrm>
        </p:spPr>
        <p:txBody>
          <a:bodyPr/>
          <a:lstStyle/>
          <a:p>
            <a:pPr algn="ctr"/>
            <a:r>
              <a:rPr lang="fr-FR" b="1"/>
              <a:t>Bâtiment LAM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540924-98A6-4FE5-944A-C71C73107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130" y="1346698"/>
            <a:ext cx="3395311" cy="528095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fr-FR" sz="2400" dirty="0"/>
              <a:t>20 places </a:t>
            </a:r>
            <a:endParaRPr lang="fr-FR" sz="2400"/>
          </a:p>
          <a:p>
            <a:pPr marL="0" indent="0">
              <a:buNone/>
            </a:pPr>
            <a:endParaRPr lang="fr-FR" sz="2400"/>
          </a:p>
          <a:p>
            <a:r>
              <a:rPr lang="fr-FR" sz="2400" dirty="0"/>
              <a:t>Sur 2 étages (</a:t>
            </a:r>
            <a:r>
              <a:rPr lang="fr-FR" sz="2400" dirty="0" err="1"/>
              <a:t>ascenceur</a:t>
            </a:r>
            <a:r>
              <a:rPr lang="fr-FR" sz="2400" dirty="0"/>
              <a:t>), 20 chambres individuelles PMR avec sanitaires </a:t>
            </a:r>
          </a:p>
          <a:p>
            <a:endParaRPr lang="fr-FR" sz="2400"/>
          </a:p>
          <a:p>
            <a:r>
              <a:rPr lang="fr-FR" sz="2400" dirty="0"/>
              <a:t>Aucune ouverture sur rue, toutes sur les cours intérieures.</a:t>
            </a:r>
          </a:p>
          <a:p>
            <a:endParaRPr lang="fr-FR" sz="2400"/>
          </a:p>
          <a:p>
            <a:r>
              <a:rPr lang="fr-FR" sz="2400" dirty="0"/>
              <a:t>Site et bâtiment sécurisé.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CF338F-9B7C-A10A-7B26-DC54AB3EB2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9601" b="260"/>
          <a:stretch/>
        </p:blipFill>
        <p:spPr>
          <a:xfrm>
            <a:off x="3783723" y="1637514"/>
            <a:ext cx="8329453" cy="468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43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Application>Microsoft Office PowerPoint</Application>
  <PresentationFormat>Grand écran</PresentationFormat>
  <Slides>30</Slides>
  <Notes>0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Ion</vt:lpstr>
      <vt:lpstr>Lits d’Accueil Médicalisé de l’Association Accueil et Réinsertion Sociale – Nancy </vt:lpstr>
      <vt:lpstr>Historique  AARS</vt:lpstr>
      <vt:lpstr>Historique Pôle CHRS et Santé</vt:lpstr>
      <vt:lpstr>Historique LAM</vt:lpstr>
      <vt:lpstr>Présentation PowerPoint</vt:lpstr>
      <vt:lpstr>Présentation PowerPoint</vt:lpstr>
      <vt:lpstr>Présentation PowerPoint</vt:lpstr>
      <vt:lpstr>Présentation PowerPoint</vt:lpstr>
      <vt:lpstr>Bâtiment LAM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Projet LAM-LHSS </vt:lpstr>
      <vt:lpstr>Quelques chiffres</vt:lpstr>
      <vt:lpstr>Introduction</vt:lpstr>
      <vt:lpstr>Points de vigilance </vt:lpstr>
      <vt:lpstr>Points de vigilance </vt:lpstr>
      <vt:lpstr>Retour d’expérience</vt:lpstr>
      <vt:lpstr>Retour d’expérience </vt:lpstr>
      <vt:lpstr>Retour d’expérience </vt:lpstr>
      <vt:lpstr>Plaquette d'information du LAM : Plaquette LAM (1).pdf</vt:lpstr>
      <vt:lpstr>Dossier de demande d'admission contenant:  </vt:lpstr>
      <vt:lpstr>Présentation PowerPoint</vt:lpstr>
      <vt:lpstr>Présentation PowerPoint</vt:lpstr>
      <vt:lpstr>Avez-vous des questions ? </vt:lpstr>
      <vt:lpstr>Merci de votre attention.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Loïs GUENECOURD</dc:creator>
  <cp:revision>879</cp:revision>
  <dcterms:created xsi:type="dcterms:W3CDTF">2023-10-02T14:58:19Z</dcterms:created>
  <dcterms:modified xsi:type="dcterms:W3CDTF">2023-10-18T11:28:33Z</dcterms:modified>
</cp:coreProperties>
</file>