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9"/>
  </p:notesMasterIdLst>
  <p:sldIdLst>
    <p:sldId id="326" r:id="rId2"/>
    <p:sldId id="331" r:id="rId3"/>
    <p:sldId id="344" r:id="rId4"/>
    <p:sldId id="342" r:id="rId5"/>
    <p:sldId id="346" r:id="rId6"/>
    <p:sldId id="327" r:id="rId7"/>
    <p:sldId id="348" r:id="rId8"/>
    <p:sldId id="349" r:id="rId9"/>
    <p:sldId id="357" r:id="rId10"/>
    <p:sldId id="350" r:id="rId11"/>
    <p:sldId id="351" r:id="rId12"/>
    <p:sldId id="352" r:id="rId13"/>
    <p:sldId id="353" r:id="rId14"/>
    <p:sldId id="354" r:id="rId15"/>
    <p:sldId id="355" r:id="rId16"/>
    <p:sldId id="356" r:id="rId17"/>
    <p:sldId id="358" r:id="rId18"/>
  </p:sldIdLst>
  <p:sldSz cx="12192000" cy="6858000"/>
  <p:notesSz cx="6735763" cy="98663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51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10T17:05:29.178"/>
    </inkml:context>
    <inkml:brush xml:id="br0">
      <inkml:brushProperty name="width" value="0.4" units="cm"/>
      <inkml:brushProperty name="height" value="0.8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62,'47'0,"-8"1,1-1,76-13,-45-2,-27 4,0 2,0 2,57-1,594 10,-673-1,0 2,-1 0,32 10,-17-4,-18-4,0 0,26 13,-31-11,1-1,1-1,-1-1,28 6,4-7,83-4,-78-1,56 5,-86 0,31 8,-34-6,1-1,24 2,261-3,-156-5,819 2,-940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10T17:05:32.714"/>
    </inkml:context>
    <inkml:brush xml:id="br0">
      <inkml:brushProperty name="width" value="0.4" units="cm"/>
      <inkml:brushProperty name="height" value="0.8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0 218,'14'-11,"-1"1,1 0,1 1,0 0,23-9,2-2,23-15,66-34,-115 64,-1 0,1 1,0 0,1 1,-1 1,23-2,91 7,-51 0,7-4,73 3,-142 0,-1 0,1 1,-1 1,0 1,18 7,63 38,-64-32,-17-12,-1-1,1-1,1 0,-1 0,1-2,-1 1,1-2,0 0,15-1,-4 0,43 7,-16 1,87 3,55-11,-68-2,1656 2,-1757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10T17:05:37.298"/>
    </inkml:context>
    <inkml:brush xml:id="br0">
      <inkml:brushProperty name="width" value="0.4" units="cm"/>
      <inkml:brushProperty name="height" value="0.8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62,'1393'0,"-1370"-1,-1-1,40-9,13-2,24-3,-60 9,65-4,466 11,-263 1,176-1,-457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10T17:05:45.815"/>
    </inkml:context>
    <inkml:brush xml:id="br0">
      <inkml:brushProperty name="width" value="0.4" units="cm"/>
      <inkml:brushProperty name="height" value="0.8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1 157,'9'1,"-1"0,1 0,0-1,16-2,3 1,-8 0,-1-1,1-1,21-6,-18 3,41-3,261 6,-167 5,1143-2,-1285 1,0 1,0 0,24 7,26 5,16 0,14 2,9 0,-68-9,63 4,432-10,-247-3,380 2,-640-2,1 0,38-10,-34 6,36-2,73-7,-75 7,66 0,-107 6,0 0,-1-2,1 0,42-15,28-5,-54 19,0 2,0 1,49 5,63-3,-115-4,0-3,37-11,-40 9,-1 1,60-5,-68 10,43-9,-43 6,43-3,-49 8,5-2,0 2,0 1,0 1,42 7,-61-6,0-1,0 0,0 0,0 0,0-1,1 1,-1-1,0 0,0 0,0 0,1-1,-1 0,0 1,5-3,7-6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10T17:03:02.364"/>
    </inkml:context>
    <inkml:brush xml:id="br0">
      <inkml:brushProperty name="width" value="0.4" units="cm"/>
      <inkml:brushProperty name="height" value="0.8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1,'3267'0,"-3241"0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10T17:03:06.224"/>
    </inkml:context>
    <inkml:brush xml:id="br0">
      <inkml:brushProperty name="width" value="0.4" units="cm"/>
      <inkml:brushProperty name="height" value="0.8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1,'2632'0,"-2606"0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10T17:03:32.460"/>
    </inkml:context>
    <inkml:brush xml:id="br0">
      <inkml:brushProperty name="width" value="0.4" units="cm"/>
      <inkml:brushProperty name="height" value="0.8" units="cm"/>
      <inkml:brushProperty name="color" value="#00F9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65,'3570'0,"-3552"-1,1-1,-1-1,24-6,-20 3,40-3,243 6,-156 5,818-2,-948 1,-1 1,1 1,23 6,-20-4,40 5,-8-8,-34-2,1 0,-1 2,34 7,-23-3,1-1,1-2,-1-1,38-2,46 2,-29 12,-58-8,37 3,260-6,-168-5,325 2,-464-1,0-1,-1-1,24-6,-20 3,41-3,-34 5,47-11,-29 5,4 0,-15 2,-1 2,52-3,441 8,-239 3,1374-2,-1637 1,-1 2,39 8,-34-5,37 3,259-6,-168-5,3380 2,-3515 1,1 2,-1 1,30 8,-23-5,19 6,-30-7,-1-2,1 0,25 2,277-4,-158-4,442 2,-575-2,1-1,53-13,-49 8,69-19,-75 18,1 1,0 1,49-5,3 12,-51 0,0 0,0-2,37-7,-25 1,1 1,51 1,91 6,-70 2,368-2,-464 1,0 2,0 0,30 9,-6-2,-1-1,0 1,-1 3,56 24,-81-30,0-1,0-1,1-1,24 3,10 2,-14-1,0-3,0 0,1-3,-1-1,43-5,-66 1,0 0,-1-1,1-1,-1 0,19-10,19-7,-48 21,14-6,1 0,0 1,1 2,-1 0,27-2,48 7,23-2,-96-2,32-9,-34 8,-1 0,24-2,263 3,-157 5,2512-2,-2634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10T17:03:56.441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0 336,'880'0,"-867"-1,-1 0,1 0,0-2,-1 0,1 0,12-6,70-34,-81 36,-2 2,1-3,0 2,0 0,1 0,0 2,0-1,0 2,0 0,18-2,-7 3,40-10,-39 7,39-4,5 7,-38 2,-1-1,48-9,-30 2,-31 6,0-2,0 1,-1-2,0 0,22-10,-19 4,1 1,0 1,1 1,0 0,0 2,1 1,43-5,-27 7,38-9,-40 6,52-3,-63 7,1 0,-1-2,28-7,-13 5,-1 1,1 1,81 6,-46-1,-65-1,0 1,-1 0,1 0,-1 1,1 1,-1-1,0 2,0-1,18 10,-13-2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10T17:04:12.411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1 154,'2541'0,"-2515"-1,-1-2,39-8,-34 4,37-1,-31 6,-7 1,57-10,-46 4,70-2,-48 5,31-9,-58 7,48-3,434 8,-247 3,-164-4,120 5,-196 1,-1 1,0 2,29 10,-10-2,29-1,-16-3,-22-3,1-2,55 0,83-7,-62-1,-80 1,-13 0,0 1,0 2,0 0,36 7,-30-2,0-1,0-2,35 1,91-7,-57 0,1111 2,-1151-3,93-16,-122 14,42-8,-34 5,61-4,-94 12,17 0,1-2,-1 0,0-1,0-1,32-10,-24 4,1 2,61-10,-25 6,-29 5,71-5,285 13,-375 1,-1 0,1 1,-1 0,0 1,28 12,-25-9,1 0,0-2,26 5,29 5,-52-9,31 3,46 7,-65-9,66 4,261-12,-343 2,-1 1,1 1,19 5,-16-2,38 3,-5-8,-28-1,32 5,-37-4,-1 0,1-2,0 0,0-2,39-8,26-4,109-11,-130 18,1 3,109 5,-66 2,-24-3,98 3,-107 12,-5-1,26 6,-44-7,-3-1,-20-4,-1-1,38 2,-59-8,18 1,1 2,36 6,38 6,-77-13,-1 1,1 1,-1 2,33 11,-27-7,0-1,0-2,41 5,51 11,-89-14,0-2,66 5,70-10,-156-2,1075 0,-1053-2,64-11,-61 6,47-1,-45 7,-12 1,0-1,52-9,53-11,4-2,-108 15,49-21,8-3,-11 13,-50 13,0 0,-1-2,1 0,-2-2,1-1,24-15,-30 14,2 1,-1 0,1 2,1 0,-1 1,2 2,-1 0,1 1,-1 1,1 1,41 1,-22 1,81-14,-50 7,0 2,110 7,-67 1,-16-4,109 5,-186 1,1 0,-1 2,0 1,36 16,-37-14,0 0,1-2,0 0,37 4,-8-7,-23-3,42 9,-28-2,-12-2,34 10,-44-10,0-1,0-1,1-1,23 0,90-4,-55-1,736 2,-788 1,-1 2,31 7,30 2,297-7,-213-7,1338 2,-1488 1,0 1,0 1,-1 0,31 10,81 34,-103-35,-4-2,-12-4,1 0,-1-1,1-1,0 0,15 1,142 16,-97-13,1-2,107-7,-62-1,333 2,-443 0,0-1,0 0,-1-1,1 0,0 0,-1-1,0 0,1-1,-1 0,-1-1,1 0,-1-1,15-10,-14 8,0 1,1 0,0 1,0 0,0 0,1 2,22-8,-12 8,-1 0,0 1,37 0,-31 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D970C-99A4-4270-B05E-8456BAEBB827}" type="datetimeFigureOut">
              <a:rPr lang="fr-FR" smtClean="0"/>
              <a:t>18/10/2023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B8F8C-8010-4BB6-BF34-1D3D10AEE9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0608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B8F8C-8010-4BB6-BF34-1D3D10AEE945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9554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9DE502-139E-39FC-8B95-A84C4102FA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9340C58-32E4-611A-C9BB-3E41447C57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DD45C9-F0BE-AE87-663D-07DAA3F62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C10D2-9690-4283-9E5B-746AA13498D9}" type="datetimeFigureOut">
              <a:rPr lang="fr-FR" smtClean="0"/>
              <a:t>18/10/2023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30A403-9459-2895-6E50-81337D2D1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63B993-4A9D-634B-772A-1E64654AE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57850-17D2-4FD9-BCDD-9D2673665B6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7225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1C3D6B-9302-B9BF-DC92-E7B236E44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944FF6D-3E74-579C-BE5F-2AF99FE087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3C0388-3E7B-9BAB-C6D0-631E3E8F6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C10D2-9690-4283-9E5B-746AA13498D9}" type="datetimeFigureOut">
              <a:rPr lang="fr-FR" smtClean="0"/>
              <a:t>18/10/2023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5AD65F0-F672-6B82-2168-0BB3D4B05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450E76-A056-AC63-25BF-E9183B570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57850-17D2-4FD9-BCDD-9D2673665B6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8147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7C8BB47-07A7-D952-11D5-013A4D7C86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B26B5C2-02F9-E4A8-A818-FB792F9231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D4DC569-B9A8-8C6E-1897-4D775CF08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C10D2-9690-4283-9E5B-746AA13498D9}" type="datetimeFigureOut">
              <a:rPr lang="fr-FR" smtClean="0"/>
              <a:t>18/10/2023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02BE795-1594-255B-7306-6C31E8FDF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993C1B-0DF2-1C0E-B20B-989B1D082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57850-17D2-4FD9-BCDD-9D2673665B6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384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DEA97F-EFC5-50D3-8DBF-EF3B67BEB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9D4712-CFDD-3C44-D402-ACAAE5AFB9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1271142-33B2-9F0B-284A-510829F82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C10D2-9690-4283-9E5B-746AA13498D9}" type="datetimeFigureOut">
              <a:rPr lang="fr-FR" smtClean="0"/>
              <a:t>18/10/2023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9D827A-C09D-9705-26C4-73C522A04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A4518EC-2050-3D4D-7D94-271D28BFD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57850-17D2-4FD9-BCDD-9D2673665B6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6198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CE4AAE-DA98-722C-0F4B-D702A4A2A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42098F-BB0B-01AB-FD27-829D65885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7EFBACB-6C84-B43A-557E-539F27A14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C10D2-9690-4283-9E5B-746AA13498D9}" type="datetimeFigureOut">
              <a:rPr lang="fr-FR" smtClean="0"/>
              <a:t>18/10/2023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B5AABC7-8C1A-AF6D-E764-FCAF13A82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929483-B6C3-76C3-F385-C523828ED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57850-17D2-4FD9-BCDD-9D2673665B6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3236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10E093-D488-3A60-38E3-55302C6BB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EBE242-9E75-AE1F-2A01-92356169DC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F27C108-F0C5-0C6E-1DA2-C869BBA8D6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822766F-9E1E-3DDE-2204-17426BC01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C10D2-9690-4283-9E5B-746AA13498D9}" type="datetimeFigureOut">
              <a:rPr lang="fr-FR" smtClean="0"/>
              <a:t>18/10/2023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B52F5E1-8824-594A-5EEA-ACBA098CB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141D6DC-54C2-005A-EE0E-946995654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57850-17D2-4FD9-BCDD-9D2673665B6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8714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F209B5-B2C3-7DCF-C198-2CD1BCC32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ED4FD16-EF0A-97FF-A19C-DE134EF40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E1ED09C-3CF7-71A1-D0C9-9715A631B9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91BC1AF-A8C8-E3CC-5E5A-126126FEBD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0DFCCB3-F30D-2CAA-3DCC-CAE54C635C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DE7E80B-FE4D-08C1-F098-9025FE8BB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C10D2-9690-4283-9E5B-746AA13498D9}" type="datetimeFigureOut">
              <a:rPr lang="fr-FR" smtClean="0"/>
              <a:t>18/10/2023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920B4F4-B540-A329-2DD8-9456E8485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D9F3F4A-DB7A-EDF1-CBF1-39B63E59F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57850-17D2-4FD9-BCDD-9D2673665B6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4709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4417FB-581A-4949-4A7E-B6614CA4D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44E9D94-480E-93EA-B798-24AA9D05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C10D2-9690-4283-9E5B-746AA13498D9}" type="datetimeFigureOut">
              <a:rPr lang="fr-FR" smtClean="0"/>
              <a:t>18/10/2023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ED6372F-996B-B82E-677A-0F0ACAEAC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5049F9-5466-E187-55C8-F5FE1FF28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57850-17D2-4FD9-BCDD-9D2673665B6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1396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0251FF9-3B4A-9168-ED6D-109217B6F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C10D2-9690-4283-9E5B-746AA13498D9}" type="datetimeFigureOut">
              <a:rPr lang="fr-FR" smtClean="0"/>
              <a:t>18/10/2023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041E03-E227-BE9B-D2E3-6BA7BAC41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6BEA2D-72F5-2734-38F8-EBB5F5BB1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57850-17D2-4FD9-BCDD-9D2673665B6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8506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003817-6BA4-D0C7-E730-4A45B26A5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64EFCFC-5439-82DD-3DA6-1842F932B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5A9DCCE-8063-F577-243D-A7B3B4AFDD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4F7AFAF-9376-97ED-9258-6FF02759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C10D2-9690-4283-9E5B-746AA13498D9}" type="datetimeFigureOut">
              <a:rPr lang="fr-FR" smtClean="0"/>
              <a:t>18/10/2023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B4DF40E-A1BF-5FEE-4652-24B461C29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FD43177-6FD2-AF8D-5B8A-E13BCB4C8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57850-17D2-4FD9-BCDD-9D2673665B6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2384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D7A308-6D08-62BD-EEDC-27BAC4928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206C0EA-83A2-56FC-B15F-AFDD5CC602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0BC3DB0-8ECA-10B2-706E-2062CFC657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EBB59B9-2F15-282C-68B3-48C0E80E5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C10D2-9690-4283-9E5B-746AA13498D9}" type="datetimeFigureOut">
              <a:rPr lang="fr-FR" smtClean="0"/>
              <a:t>18/10/2023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F2AFAC4-230A-61F4-1D08-D2671D5B9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C60153-FC20-B156-D91E-A09B5BEB9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57850-17D2-4FD9-BCDD-9D2673665B6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0290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F765B2D-3506-8C62-58E8-4A16C8683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FB6BEB-D0D4-9537-AB7C-94E5E79681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09263D3-CA76-1920-D30A-598F82557E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C10D2-9690-4283-9E5B-746AA13498D9}" type="datetimeFigureOut">
              <a:rPr lang="fr-FR" smtClean="0"/>
              <a:t>18/10/2023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CA8B6F-63BF-7FB1-02E2-71D239CEF0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4C6B6C-C8E0-4D8E-1D5A-D17FDEE13E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57850-17D2-4FD9-BCDD-9D2673665B6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042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customXml" Target="../ink/ink2.xml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customXml" Target="../ink/ink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12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customXml" Target="../ink/ink9.xml"/><Relationship Id="rId5" Type="http://schemas.openxmlformats.org/officeDocument/2006/relationships/customXml" Target="../ink/ink6.xml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customXml" Target="../ink/ink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7D643BEF-D99F-00D1-1D75-ADBBB666BFE9}"/>
              </a:ext>
            </a:extLst>
          </p:cNvPr>
          <p:cNvSpPr txBox="1"/>
          <p:nvPr/>
        </p:nvSpPr>
        <p:spPr>
          <a:xfrm>
            <a:off x="642256" y="1088334"/>
            <a:ext cx="10319658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3600" b="1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r>
              <a:rPr lang="fr-FR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	</a:t>
            </a:r>
            <a:r>
              <a:rPr lang="fr-FR" sz="3200" b="1" dirty="0"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Les </a:t>
            </a:r>
            <a:r>
              <a:rPr lang="fr-FR" sz="3200" b="1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ACT pédiatriques</a:t>
            </a:r>
            <a:endParaRPr lang="fr-FR" sz="3200" dirty="0">
              <a:effectLst/>
              <a:latin typeface="Arial Narrow" panose="020B0606020202030204" pitchFamily="34" charset="0"/>
              <a:ea typeface="Calibri" panose="020F0502020204030204" pitchFamily="34" charset="0"/>
            </a:endParaRPr>
          </a:p>
          <a:p>
            <a:pPr marL="457200" algn="ctr"/>
            <a:r>
              <a:rPr lang="fr-FR" sz="3200" b="1" dirty="0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R</a:t>
            </a:r>
            <a:r>
              <a:rPr lang="fr-FR" sz="3200" b="1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egards croisés, échanges d’expériences avec les équipes </a:t>
            </a:r>
          </a:p>
          <a:p>
            <a:pPr marL="457200" algn="ctr"/>
            <a:endParaRPr lang="fr-FR" sz="3200" dirty="0">
              <a:solidFill>
                <a:srgbClr val="000000"/>
              </a:solidFill>
              <a:effectLst/>
              <a:latin typeface="Arial Narrow" panose="020B0606020202030204" pitchFamily="34" charset="0"/>
              <a:ea typeface="Calibri" panose="020F0502020204030204" pitchFamily="34" charset="0"/>
            </a:endParaRPr>
          </a:p>
          <a:p>
            <a:pPr marL="457200" algn="ctr"/>
            <a:r>
              <a:rPr lang="fr-FR" sz="32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ADNSMP (</a:t>
            </a:r>
            <a:r>
              <a:rPr lang="fr-FR" sz="3200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Lille, </a:t>
            </a:r>
            <a:r>
              <a:rPr lang="fr-FR" sz="32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Hauts-de-France) </a:t>
            </a:r>
          </a:p>
          <a:p>
            <a:pPr marL="457200" algn="ctr"/>
            <a:r>
              <a:rPr lang="fr-FR" sz="2400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Ludivine MOREL, Directrice adjointe</a:t>
            </a:r>
          </a:p>
          <a:p>
            <a:pPr marL="457200" algn="ctr"/>
            <a:r>
              <a:rPr lang="fr-FR" sz="24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Patrick VETEAU, Directeur</a:t>
            </a:r>
            <a:endParaRPr lang="fr-FR" sz="3200" dirty="0">
              <a:solidFill>
                <a:srgbClr val="000000"/>
              </a:solidFill>
              <a:effectLst/>
              <a:latin typeface="Arial Narrow" panose="020B0606020202030204" pitchFamily="34" charset="0"/>
              <a:ea typeface="Calibri" panose="020F0502020204030204" pitchFamily="34" charset="0"/>
            </a:endParaRPr>
          </a:p>
          <a:p>
            <a:pPr marL="457200" algn="ctr"/>
            <a:endParaRPr lang="fr-FR" sz="3200" dirty="0">
              <a:solidFill>
                <a:srgbClr val="000000"/>
              </a:solidFill>
              <a:effectLst/>
              <a:latin typeface="Arial Narrow" panose="020B0606020202030204" pitchFamily="34" charset="0"/>
              <a:ea typeface="Calibri" panose="020F0502020204030204" pitchFamily="34" charset="0"/>
            </a:endParaRPr>
          </a:p>
          <a:p>
            <a:pPr marL="457200" algn="ctr"/>
            <a:r>
              <a:rPr lang="fr-FR" sz="32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ELIAD (</a:t>
            </a:r>
            <a:r>
              <a:rPr lang="fr-FR" sz="3200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Besançon, </a:t>
            </a:r>
            <a:r>
              <a:rPr lang="fr-FR" sz="32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Bourgogne-Franche-Comté)</a:t>
            </a:r>
          </a:p>
          <a:p>
            <a:pPr marL="457200" algn="ctr"/>
            <a:r>
              <a:rPr lang="fr-FR" sz="2400" dirty="0"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Marie-Line CAO, Cheffe de service des ACT</a:t>
            </a:r>
          </a:p>
          <a:p>
            <a:pPr marL="457200" algn="ctr"/>
            <a:r>
              <a:rPr lang="fr-FR" sz="2400" dirty="0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Laetitia </a:t>
            </a:r>
            <a:r>
              <a:rPr lang="fr-FR" sz="2400" cap="all" dirty="0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Monnot</a:t>
            </a:r>
            <a:r>
              <a:rPr lang="fr-FR" sz="2400" dirty="0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, Infirmière, responsable ACT Pédiatrique</a:t>
            </a:r>
          </a:p>
          <a:p>
            <a:pPr algn="ctr" defTabSz="914377"/>
            <a:endParaRPr lang="fr-FR" sz="2400" dirty="0">
              <a:solidFill>
                <a:prstClr val="black"/>
              </a:solidFill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algn="ctr" defTabSz="914377"/>
            <a:r>
              <a:rPr lang="fr-FR" sz="2400" dirty="0">
                <a:solidFill>
                  <a:prstClr val="black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Séminaire des responsables d'établissements - 18 octobre 2023 </a:t>
            </a:r>
          </a:p>
          <a:p>
            <a:pPr algn="ctr" defTabSz="914377"/>
            <a:endParaRPr kumimoji="0" lang="fr-FR" altLang="fr-FR" sz="4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  <a:p>
            <a:pPr algn="ctr" defTabSz="914377"/>
            <a:endParaRPr lang="fr-FR" sz="36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BFF28E3-7068-FCE8-DBCF-0A657EB4A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049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7E8402A7-C044-6456-A1F6-5F3E98A2EA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018" y="402980"/>
            <a:ext cx="3659964" cy="1370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313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Apparté</a:t>
            </a:r>
            <a:br>
              <a:rPr lang="fr-FR" sz="6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fr-FR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ACT « Pédiatrique »</a:t>
            </a:r>
            <a:endParaRPr lang="fr-FR" sz="2400" dirty="0"/>
          </a:p>
        </p:txBody>
      </p:sp>
      <p:sp>
        <p:nvSpPr>
          <p:cNvPr id="3" name="ZoneTexte 2"/>
          <p:cNvSpPr txBox="1"/>
          <p:nvPr/>
        </p:nvSpPr>
        <p:spPr>
          <a:xfrm>
            <a:off x="1168400" y="3797657"/>
            <a:ext cx="779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Places:</a:t>
            </a:r>
          </a:p>
          <a:p>
            <a:r>
              <a:rPr lang="fr-FR" sz="2400" dirty="0"/>
              <a:t>8 places sur Lille (proximité hôpitaux et services pédiatriques)</a:t>
            </a:r>
          </a:p>
          <a:p>
            <a:r>
              <a:rPr lang="fr-FR" sz="2400" dirty="0"/>
              <a:t>Hébergement en diffus sur la ville de Lille, Logement privé Type 3 ou 4 en RDC ou avec ascenseur, meublés équipés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168400" y="1882464"/>
            <a:ext cx="102192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Ouverture mai 2021</a:t>
            </a:r>
          </a:p>
          <a:p>
            <a:r>
              <a:rPr lang="fr-FR" sz="2400" dirty="0"/>
              <a:t>A la demande de l’ARS Hauts de France suite au repérage de besoins sur le territoire par le réseau santé solidarité Lille Métropole</a:t>
            </a:r>
          </a:p>
        </p:txBody>
      </p:sp>
    </p:spTree>
    <p:extLst>
      <p:ext uri="{BB962C8B-B14F-4D97-AF65-F5344CB8AC3E}">
        <p14:creationId xmlns:p14="http://schemas.microsoft.com/office/powerpoint/2010/main" val="199119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Apparté</a:t>
            </a:r>
            <a:br>
              <a:rPr lang="fr-FR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fr-FR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ACT « Pédiatrique »</a:t>
            </a:r>
            <a:endParaRPr lang="fr-FR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280" y="1890184"/>
            <a:ext cx="6453187" cy="43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8974667" y="2997200"/>
            <a:ext cx="2565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ETP direction/support: 0,395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9093200" y="4284133"/>
            <a:ext cx="223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ETP équipe dédiée: 3,56</a:t>
            </a:r>
          </a:p>
        </p:txBody>
      </p:sp>
    </p:spTree>
    <p:extLst>
      <p:ext uri="{BB962C8B-B14F-4D97-AF65-F5344CB8AC3E}">
        <p14:creationId xmlns:p14="http://schemas.microsoft.com/office/powerpoint/2010/main" val="104729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041400" y="2472267"/>
            <a:ext cx="962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956514"/>
              </p:ext>
            </p:extLst>
          </p:nvPr>
        </p:nvGraphicFramePr>
        <p:xfrm>
          <a:off x="626533" y="361663"/>
          <a:ext cx="11125200" cy="618306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44607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644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62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effectLst/>
                        </a:rPr>
                        <a:t>Critère d’admission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852" marR="2852" marT="28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effectLst/>
                        </a:rPr>
                        <a:t>descriptif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852" marR="2852" marT="2852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22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u="none" strike="noStrike" dirty="0">
                          <a:effectLst/>
                        </a:rPr>
                        <a:t>âge de l'enfant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852" marR="2852" marT="28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de 0 à 17 ans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852" marR="2852" marT="2852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091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u="none" strike="noStrike" dirty="0">
                          <a:effectLst/>
                        </a:rPr>
                        <a:t>accompagnants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852" marR="2852" marT="28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représentants légaux / fratrie, L'autorité parentale doit être clairement établie.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852" marR="2852" marT="2852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49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u="none" strike="noStrike" dirty="0">
                          <a:effectLst/>
                        </a:rPr>
                        <a:t>pathologies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852" marR="2852" marT="28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pathologies chroniques, évolutives et dégénératives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458" marR="2852" marT="2852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032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u="none" strike="noStrike" dirty="0">
                          <a:effectLst/>
                        </a:rPr>
                        <a:t>besoin de PEC de l'enfant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852" marR="2852" marT="28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coordination médicale concerne l'enfant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458" marR="2852" marT="2852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612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u="none" strike="noStrike" dirty="0">
                          <a:effectLst/>
                        </a:rPr>
                        <a:t>besoin de prise en charge du ou des représentants légaux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852" marR="2852" marT="28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Nécessité d'un soutien des représentants légaux dans la prise en charge de l’enfant, d'un soutien à la parentalité,  d'un accompagnement dans l'accès aux soins et à la réinsertion sociale.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458" marR="2852" marT="2852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101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u="none" strike="noStrike" dirty="0">
                          <a:effectLst/>
                        </a:rPr>
                        <a:t>besoin de PEC de la famille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852" marR="2852" marT="28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précarité de la situation familiale (logement)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458" marR="2852" marT="2852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851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u="none" strike="noStrike" dirty="0">
                          <a:effectLst/>
                        </a:rPr>
                        <a:t>adhésion de la famille à la PEC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852" marR="2852" marT="28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Les modalités de PEC sont présentées et acceptées en amont.</a:t>
                      </a:r>
                      <a:r>
                        <a:rPr lang="fr-FR" sz="1400" u="none" strike="noStrike" baseline="0" dirty="0">
                          <a:effectLst/>
                        </a:rPr>
                        <a:t> </a:t>
                      </a:r>
                      <a:r>
                        <a:rPr lang="fr-FR" sz="1400" u="none" strike="noStrike" dirty="0">
                          <a:effectLst/>
                        </a:rPr>
                        <a:t>La famille doit adhérer à l'ensemble de la prise en charge proposée.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458" marR="2852" marT="2852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851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u="none" strike="noStrike" dirty="0">
                          <a:effectLst/>
                        </a:rPr>
                        <a:t>couverture sociale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852" marR="2852" marT="28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concerne l’enfant accompagné et ses</a:t>
                      </a:r>
                      <a:r>
                        <a:rPr lang="fr-FR" sz="1400" u="none" strike="noStrike" baseline="0" dirty="0">
                          <a:effectLst/>
                        </a:rPr>
                        <a:t> </a:t>
                      </a:r>
                      <a:r>
                        <a:rPr lang="fr-FR" sz="1400" u="none" strike="noStrike" dirty="0">
                          <a:effectLst/>
                        </a:rPr>
                        <a:t>accompagnants. La couverture sociale de l'enfant doit être opérationnelle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458" marR="2852" marT="2852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9783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u="none" strike="noStrike" dirty="0">
                          <a:effectLst/>
                        </a:rPr>
                        <a:t>situation administrative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852" marR="2852" marT="2852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Les ACT prennent en charge toute personne quelle que soit sa situation administrative.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458" marR="2852" marT="2852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9851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u="none" strike="noStrike" dirty="0">
                          <a:effectLst/>
                        </a:rPr>
                        <a:t>ressources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852" marR="2852" marT="28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La famille doit disposer de ressources permettant un fonctionnement autonome pour la vie quotidienne.</a:t>
                      </a:r>
                      <a:r>
                        <a:rPr lang="fr-FR" sz="1400" u="none" strike="noStrike" baseline="0" dirty="0">
                          <a:effectLst/>
                        </a:rPr>
                        <a:t> </a:t>
                      </a:r>
                      <a:r>
                        <a:rPr lang="fr-FR" sz="1400" u="none" strike="noStrike" dirty="0">
                          <a:effectLst/>
                        </a:rPr>
                        <a:t>Un soutien sera apporté afin de mobiliser les aides de droit commun.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852" marR="2852" marT="2852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88229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u="none" strike="noStrike" dirty="0">
                          <a:effectLst/>
                        </a:rPr>
                        <a:t>capacité d'autonomie du ou des représentants légaux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852" marR="2852" marT="28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autonomie dans la gestion de la vie quotidienne et l’entretien du logement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852" marR="2852" marT="2852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31553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930738"/>
              </p:ext>
            </p:extLst>
          </p:nvPr>
        </p:nvGraphicFramePr>
        <p:xfrm>
          <a:off x="533400" y="380998"/>
          <a:ext cx="11235267" cy="637159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06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1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27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71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884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287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8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4734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9926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Age à l’entrée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Pathologie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Compo</a:t>
                      </a:r>
                      <a:r>
                        <a:rPr lang="fr-FR" sz="1400" baseline="0" dirty="0"/>
                        <a:t> </a:t>
                      </a:r>
                      <a:r>
                        <a:rPr lang="fr-FR" sz="1400" dirty="0"/>
                        <a:t>familiale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Situa.</a:t>
                      </a:r>
                      <a:r>
                        <a:rPr lang="fr-FR" sz="1800" baseline="0" dirty="0"/>
                        <a:t> </a:t>
                      </a:r>
                      <a:r>
                        <a:rPr lang="fr-FR" sz="1800" dirty="0"/>
                        <a:t>administrative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Hébergement avant l’entrée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orienteur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sortie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3593">
                <a:tc>
                  <a:txBody>
                    <a:bodyPr/>
                    <a:lstStyle/>
                    <a:p>
                      <a:r>
                        <a:rPr lang="fr-FR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4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Cancer + VIH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I + 3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Titre de séjour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hospitalisation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hôpital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4490">
                <a:tc>
                  <a:txBody>
                    <a:bodyPr/>
                    <a:lstStyle/>
                    <a:p>
                      <a:r>
                        <a:rPr lang="fr-FR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16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Myopathie de Duchenne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C</a:t>
                      </a:r>
                      <a:r>
                        <a:rPr lang="fr-FR" sz="1600" baseline="0" dirty="0"/>
                        <a:t> + 4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OQTF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hospitalisation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hôpital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4490">
                <a:tc>
                  <a:txBody>
                    <a:bodyPr/>
                    <a:lstStyle/>
                    <a:p>
                      <a:r>
                        <a:rPr lang="fr-FR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2ans 1/2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Drépanocytose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I + 2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Titre de séjour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Hébergement précaire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Accueil de jour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4490">
                <a:tc>
                  <a:txBody>
                    <a:bodyPr/>
                    <a:lstStyle/>
                    <a:p>
                      <a:r>
                        <a:rPr lang="fr-FR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 ans 1/2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Drépanocytose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I + 2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Titre de séjour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Hébergement précaire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Accueil de jour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3593">
                <a:tc>
                  <a:txBody>
                    <a:bodyPr/>
                    <a:lstStyle/>
                    <a:p>
                      <a:r>
                        <a:rPr lang="fr-FR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4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Cancer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C + 4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Tire de séjour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Logement</a:t>
                      </a:r>
                      <a:r>
                        <a:rPr lang="fr-FR" sz="1600" baseline="0" dirty="0"/>
                        <a:t> inadapté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MNS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3593">
                <a:tc>
                  <a:txBody>
                    <a:bodyPr/>
                    <a:lstStyle/>
                    <a:p>
                      <a:r>
                        <a:rPr lang="fr-FR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7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Neuro dégénératif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C +</a:t>
                      </a:r>
                      <a:r>
                        <a:rPr lang="fr-FR" sz="1600" baseline="0" dirty="0"/>
                        <a:t> 3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Titre de Séjour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Expulsion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MNS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43593">
                <a:tc>
                  <a:txBody>
                    <a:bodyPr/>
                    <a:lstStyle/>
                    <a:p>
                      <a:r>
                        <a:rPr lang="fr-FR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15 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Cancer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I</a:t>
                      </a:r>
                      <a:r>
                        <a:rPr lang="fr-FR" sz="1600" baseline="0" dirty="0"/>
                        <a:t> + 1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Sans papier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Hospitalisation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Hôpital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Décédé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24490">
                <a:tc>
                  <a:txBody>
                    <a:bodyPr/>
                    <a:lstStyle/>
                    <a:p>
                      <a:r>
                        <a:rPr lang="fr-FR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Nouveau</a:t>
                      </a:r>
                      <a:r>
                        <a:rPr lang="fr-FR" sz="1600" baseline="0" dirty="0"/>
                        <a:t> né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Respiratoire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C + 3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Sans papier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Sortie maternité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Hôpital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HU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7139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3600" y="356658"/>
            <a:ext cx="10515600" cy="1325563"/>
          </a:xfrm>
        </p:spPr>
        <p:txBody>
          <a:bodyPr/>
          <a:lstStyle/>
          <a:p>
            <a:pPr algn="ctr"/>
            <a:r>
              <a:rPr lang="fr-FR" sz="4000" b="1" dirty="0">
                <a:solidFill>
                  <a:srgbClr val="4472C4">
                    <a:lumMod val="60000"/>
                    <a:lumOff val="40000"/>
                  </a:srgbClr>
                </a:solidFill>
              </a:rPr>
              <a:t>Apparté</a:t>
            </a:r>
            <a:br>
              <a:rPr lang="fr-FR" sz="9600" b="1" dirty="0">
                <a:solidFill>
                  <a:srgbClr val="4472C4">
                    <a:lumMod val="60000"/>
                    <a:lumOff val="40000"/>
                  </a:srgbClr>
                </a:solidFill>
              </a:rPr>
            </a:br>
            <a:r>
              <a:rPr lang="fr-FR" sz="2400" b="1" dirty="0">
                <a:solidFill>
                  <a:srgbClr val="4472C4">
                    <a:lumMod val="60000"/>
                    <a:lumOff val="40000"/>
                  </a:srgbClr>
                </a:solidFill>
              </a:rPr>
              <a:t>ACT « Pédiatrique »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422399" y="2111865"/>
            <a:ext cx="1617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ACT Adultes </a:t>
            </a:r>
          </a:p>
        </p:txBody>
      </p:sp>
      <p:sp>
        <p:nvSpPr>
          <p:cNvPr id="4" name="Différent de 3"/>
          <p:cNvSpPr/>
          <p:nvPr/>
        </p:nvSpPr>
        <p:spPr>
          <a:xfrm>
            <a:off x="2971800" y="2153686"/>
            <a:ext cx="1270000" cy="316467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597399" y="2153686"/>
            <a:ext cx="1957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ACT Pédiatriques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428999" y="3141131"/>
            <a:ext cx="6354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2000" dirty="0"/>
              <a:t>Solutions de sortie plus complexes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428999" y="3577284"/>
            <a:ext cx="6117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fr-FR" sz="2000" dirty="0">
                <a:solidFill>
                  <a:prstClr val="black"/>
                </a:solidFill>
              </a:rPr>
              <a:t>Typologie logement plus grande (rare et + cher)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447656" y="4777614"/>
            <a:ext cx="6214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fr-FR" sz="2000" dirty="0">
                <a:solidFill>
                  <a:prstClr val="black"/>
                </a:solidFill>
              </a:rPr>
              <a:t>Beaucoup de situations administratives précaires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428999" y="2769564"/>
            <a:ext cx="739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fr-FR" sz="2000" dirty="0">
                <a:solidFill>
                  <a:prstClr val="black"/>
                </a:solidFill>
              </a:rPr>
              <a:t>Recours + compliqués aux dispositifs de droits commun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447656" y="4377504"/>
            <a:ext cx="3513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fr-FR" sz="2000" dirty="0">
                <a:solidFill>
                  <a:prstClr val="black"/>
                </a:solidFill>
              </a:rPr>
              <a:t>Quid des durées de séjour?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428999" y="3977394"/>
            <a:ext cx="5139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fr-FR" sz="2000" dirty="0">
                <a:solidFill>
                  <a:prstClr val="black"/>
                </a:solidFill>
              </a:rPr>
              <a:t>Supervision d’équipe renforcée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428999" y="5177724"/>
            <a:ext cx="558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fr-FR" sz="2000" dirty="0">
                <a:solidFill>
                  <a:prstClr val="black"/>
                </a:solidFill>
              </a:rPr>
              <a:t>Partenariats plus vastes et très différents, prise en compte de tous les membres de la famille</a:t>
            </a:r>
          </a:p>
        </p:txBody>
      </p:sp>
    </p:spTree>
    <p:extLst>
      <p:ext uri="{BB962C8B-B14F-4D97-AF65-F5344CB8AC3E}">
        <p14:creationId xmlns:p14="http://schemas.microsoft.com/office/powerpoint/2010/main" val="142842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4333" y="229659"/>
            <a:ext cx="10515600" cy="608541"/>
          </a:xfrm>
        </p:spPr>
        <p:txBody>
          <a:bodyPr>
            <a:normAutofit/>
          </a:bodyPr>
          <a:lstStyle/>
          <a:p>
            <a:pPr algn="ctr"/>
            <a:r>
              <a:rPr lang="fr-FR" sz="2700" dirty="0"/>
              <a:t>Exemple de la coordination sociale pour la prise en charge d’une famille</a:t>
            </a:r>
            <a:endParaRPr lang="fr-FR" dirty="0"/>
          </a:p>
        </p:txBody>
      </p:sp>
      <p:pic>
        <p:nvPicPr>
          <p:cNvPr id="3" name="Imag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33" y="939801"/>
            <a:ext cx="10701867" cy="54948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455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42370"/>
            <a:ext cx="10515600" cy="555097"/>
          </a:xfrm>
        </p:spPr>
        <p:txBody>
          <a:bodyPr>
            <a:normAutofit/>
          </a:bodyPr>
          <a:lstStyle/>
          <a:p>
            <a:pPr algn="ctr"/>
            <a:r>
              <a:rPr lang="fr-FR" sz="2800" dirty="0"/>
              <a:t>Exemple de la coordination médicale pour la prise en charge d’un enfant</a:t>
            </a:r>
          </a:p>
        </p:txBody>
      </p:sp>
      <p:pic>
        <p:nvPicPr>
          <p:cNvPr id="3" name="Imag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67" y="1058332"/>
            <a:ext cx="10811933" cy="55202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781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2475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fr-FR" sz="1800" b="1" dirty="0">
                <a:solidFill>
                  <a:srgbClr val="70AD47">
                    <a:lumMod val="75000"/>
                  </a:srgbClr>
                </a:solidFill>
                <a:latin typeface="Calibri" panose="020F0502020204030204"/>
                <a:ea typeface="+mn-ea"/>
                <a:cs typeface="+mn-cs"/>
              </a:rPr>
              <a:t>Et aussi des temps forts de convivialité, d’amusement et de partage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0000">
            <a:off x="308697" y="2713318"/>
            <a:ext cx="2570669" cy="3427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322" y="1245393"/>
            <a:ext cx="3159831" cy="2369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38" y="4571998"/>
            <a:ext cx="3657604" cy="2057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3038012" y="3847598"/>
            <a:ext cx="2794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Bahnschrift SemiBold SemiConden" panose="020B0502040204020203" pitchFamily="34" charset="0"/>
              </a:rPr>
              <a:t>Sortie à la ferme 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380000">
            <a:off x="6170728" y="1229184"/>
            <a:ext cx="3085603" cy="3119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Image 9" descr="https://lavoisier-saint-saulve.etab.ac-lille.fr/files/2017/03/20170323_105215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333" y="4427097"/>
            <a:ext cx="3429529" cy="20876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/>
          <p:cNvSpPr txBox="1"/>
          <p:nvPr/>
        </p:nvSpPr>
        <p:spPr>
          <a:xfrm>
            <a:off x="10033000" y="4870757"/>
            <a:ext cx="15663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Bahnschrift SemiBold SemiConden" panose="020B0502040204020203" pitchFamily="34" charset="0"/>
              </a:rPr>
              <a:t>Découverte du musée de l’histoire naturelle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4986" y="1651000"/>
            <a:ext cx="2307167" cy="3076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6240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5A1C38BB-0BDF-50DC-2E32-DACCAD14EA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43" t="28062" r="20268" b="3912"/>
          <a:stretch/>
        </p:blipFill>
        <p:spPr>
          <a:xfrm>
            <a:off x="292579" y="59228"/>
            <a:ext cx="11638164" cy="673954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Encre 2">
                <a:extLst>
                  <a:ext uri="{FF2B5EF4-FFF2-40B4-BE49-F238E27FC236}">
                    <a16:creationId xmlns:a16="http://schemas.microsoft.com/office/drawing/2014/main" id="{742735DB-D7D5-E436-95B3-AA06031C44F9}"/>
                  </a:ext>
                </a:extLst>
              </p14:cNvPr>
              <p14:cNvContentPartPr/>
              <p14:nvPr/>
            </p14:nvContentPartPr>
            <p14:xfrm>
              <a:off x="9786257" y="2372280"/>
              <a:ext cx="1261800" cy="45360"/>
            </p14:xfrm>
          </p:contentPart>
        </mc:Choice>
        <mc:Fallback xmlns="">
          <p:pic>
            <p:nvPicPr>
              <p:cNvPr id="3" name="Encre 2">
                <a:extLst>
                  <a:ext uri="{FF2B5EF4-FFF2-40B4-BE49-F238E27FC236}">
                    <a16:creationId xmlns:a16="http://schemas.microsoft.com/office/drawing/2014/main" id="{742735DB-D7D5-E436-95B3-AA06031C44F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714257" y="2228280"/>
                <a:ext cx="1405440" cy="33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Encre 3">
                <a:extLst>
                  <a:ext uri="{FF2B5EF4-FFF2-40B4-BE49-F238E27FC236}">
                    <a16:creationId xmlns:a16="http://schemas.microsoft.com/office/drawing/2014/main" id="{3BE0BD20-1912-4291-E8EE-15B3F20EA209}"/>
                  </a:ext>
                </a:extLst>
              </p14:cNvPr>
              <p14:cNvContentPartPr/>
              <p14:nvPr/>
            </p14:nvContentPartPr>
            <p14:xfrm>
              <a:off x="9753497" y="2675760"/>
              <a:ext cx="1338120" cy="78840"/>
            </p14:xfrm>
          </p:contentPart>
        </mc:Choice>
        <mc:Fallback xmlns="">
          <p:pic>
            <p:nvPicPr>
              <p:cNvPr id="4" name="Encre 3">
                <a:extLst>
                  <a:ext uri="{FF2B5EF4-FFF2-40B4-BE49-F238E27FC236}">
                    <a16:creationId xmlns:a16="http://schemas.microsoft.com/office/drawing/2014/main" id="{3BE0BD20-1912-4291-E8EE-15B3F20EA209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681497" y="2531760"/>
                <a:ext cx="1481760" cy="36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Encre 4">
                <a:extLst>
                  <a:ext uri="{FF2B5EF4-FFF2-40B4-BE49-F238E27FC236}">
                    <a16:creationId xmlns:a16="http://schemas.microsoft.com/office/drawing/2014/main" id="{C8F90DDF-1700-2197-CD6A-8B8D2A5CEE40}"/>
                  </a:ext>
                </a:extLst>
              </p14:cNvPr>
              <p14:cNvContentPartPr/>
              <p14:nvPr/>
            </p14:nvContentPartPr>
            <p14:xfrm>
              <a:off x="9862217" y="3025680"/>
              <a:ext cx="1153440" cy="22680"/>
            </p14:xfrm>
          </p:contentPart>
        </mc:Choice>
        <mc:Fallback xmlns="">
          <p:pic>
            <p:nvPicPr>
              <p:cNvPr id="5" name="Encre 4">
                <a:extLst>
                  <a:ext uri="{FF2B5EF4-FFF2-40B4-BE49-F238E27FC236}">
                    <a16:creationId xmlns:a16="http://schemas.microsoft.com/office/drawing/2014/main" id="{C8F90DDF-1700-2197-CD6A-8B8D2A5CEE40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790217" y="2882040"/>
                <a:ext cx="1297080" cy="31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Encre 5">
                <a:extLst>
                  <a:ext uri="{FF2B5EF4-FFF2-40B4-BE49-F238E27FC236}">
                    <a16:creationId xmlns:a16="http://schemas.microsoft.com/office/drawing/2014/main" id="{585F0654-C7F9-8E49-585C-79760F3D3362}"/>
                  </a:ext>
                </a:extLst>
              </p14:cNvPr>
              <p14:cNvContentPartPr/>
              <p14:nvPr/>
            </p14:nvContentPartPr>
            <p14:xfrm>
              <a:off x="6846497" y="2578200"/>
              <a:ext cx="2162520" cy="78840"/>
            </p14:xfrm>
          </p:contentPart>
        </mc:Choice>
        <mc:Fallback xmlns="">
          <p:pic>
            <p:nvPicPr>
              <p:cNvPr id="6" name="Encre 5">
                <a:extLst>
                  <a:ext uri="{FF2B5EF4-FFF2-40B4-BE49-F238E27FC236}">
                    <a16:creationId xmlns:a16="http://schemas.microsoft.com/office/drawing/2014/main" id="{585F0654-C7F9-8E49-585C-79760F3D3362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774857" y="2434200"/>
                <a:ext cx="2306160" cy="366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47603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9563A093-DD33-4E1B-AA0F-8B09A710A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9143" y="34834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5" name="Image 23">
            <a:extLst>
              <a:ext uri="{FF2B5EF4-FFF2-40B4-BE49-F238E27FC236}">
                <a16:creationId xmlns:a16="http://schemas.microsoft.com/office/drawing/2014/main" id="{76426FA2-3932-7714-7AE8-BE491F3F70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174" y="869329"/>
            <a:ext cx="9209312" cy="599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CE3184B2-B867-A483-3E3C-B0B7A0090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6141" y="284555"/>
            <a:ext cx="83493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4472C4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Pyramides des âges des résidents en ACT – 2021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942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327A6162-7F6C-6BBE-2937-3A1192EDB5AA}"/>
              </a:ext>
            </a:extLst>
          </p:cNvPr>
          <p:cNvSpPr txBox="1"/>
          <p:nvPr/>
        </p:nvSpPr>
        <p:spPr>
          <a:xfrm>
            <a:off x="566058" y="5526087"/>
            <a:ext cx="10657113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1" u="sng" dirty="0">
              <a:effectLst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46D9DC34-2E19-405B-057D-EBF9F7CA1E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6953" y="13382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C004925-DDFD-EEAA-0A9E-34F3154A36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00" t="44218" r="28660" b="18537"/>
          <a:stretch/>
        </p:blipFill>
        <p:spPr>
          <a:xfrm>
            <a:off x="566058" y="1033803"/>
            <a:ext cx="10740114" cy="4790394"/>
          </a:xfrm>
          <a:prstGeom prst="rect">
            <a:avLst/>
          </a:prstGeom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ABF60064-C3B9-0AEF-B5BA-F5EBAB729A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366791"/>
            <a:ext cx="94923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1" i="0" u="none" strike="noStrike" cap="none" normalizeH="0" baseline="0" dirty="0">
                <a:ln>
                  <a:noFill/>
                </a:ln>
                <a:solidFill>
                  <a:srgbClr val="4472C4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Répartition hommes/femmes/mineurs en ACT – 2021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Encre 11">
                <a:extLst>
                  <a:ext uri="{FF2B5EF4-FFF2-40B4-BE49-F238E27FC236}">
                    <a16:creationId xmlns:a16="http://schemas.microsoft.com/office/drawing/2014/main" id="{6617BBE1-862A-2009-3CE5-8356D076550B}"/>
                  </a:ext>
                </a:extLst>
              </p14:cNvPr>
              <p14:cNvContentPartPr/>
              <p14:nvPr/>
            </p14:nvContentPartPr>
            <p14:xfrm>
              <a:off x="1305737" y="2416560"/>
              <a:ext cx="1185840" cy="360"/>
            </p14:xfrm>
          </p:contentPart>
        </mc:Choice>
        <mc:Fallback xmlns="">
          <p:pic>
            <p:nvPicPr>
              <p:cNvPr id="12" name="Encre 11">
                <a:extLst>
                  <a:ext uri="{FF2B5EF4-FFF2-40B4-BE49-F238E27FC236}">
                    <a16:creationId xmlns:a16="http://schemas.microsoft.com/office/drawing/2014/main" id="{6617BBE1-862A-2009-3CE5-8356D076550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4097" y="2272920"/>
                <a:ext cx="1329480" cy="28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3" name="Encre 12">
                <a:extLst>
                  <a:ext uri="{FF2B5EF4-FFF2-40B4-BE49-F238E27FC236}">
                    <a16:creationId xmlns:a16="http://schemas.microsoft.com/office/drawing/2014/main" id="{BFE21EB4-603E-CBE1-691A-9048074C773D}"/>
                  </a:ext>
                </a:extLst>
              </p14:cNvPr>
              <p14:cNvContentPartPr/>
              <p14:nvPr/>
            </p14:nvContentPartPr>
            <p14:xfrm>
              <a:off x="1436777" y="2721480"/>
              <a:ext cx="957240" cy="360"/>
            </p14:xfrm>
          </p:contentPart>
        </mc:Choice>
        <mc:Fallback xmlns="">
          <p:pic>
            <p:nvPicPr>
              <p:cNvPr id="13" name="Encre 12">
                <a:extLst>
                  <a:ext uri="{FF2B5EF4-FFF2-40B4-BE49-F238E27FC236}">
                    <a16:creationId xmlns:a16="http://schemas.microsoft.com/office/drawing/2014/main" id="{BFE21EB4-603E-CBE1-691A-9048074C773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64777" y="2577840"/>
                <a:ext cx="1100880" cy="28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4" name="Encre 13">
                <a:extLst>
                  <a:ext uri="{FF2B5EF4-FFF2-40B4-BE49-F238E27FC236}">
                    <a16:creationId xmlns:a16="http://schemas.microsoft.com/office/drawing/2014/main" id="{51A4526B-1C96-7F3F-CCE5-951C214D6759}"/>
                  </a:ext>
                </a:extLst>
              </p14:cNvPr>
              <p14:cNvContentPartPr/>
              <p14:nvPr/>
            </p14:nvContentPartPr>
            <p14:xfrm>
              <a:off x="3189257" y="2905080"/>
              <a:ext cx="7891200" cy="57600"/>
            </p14:xfrm>
          </p:contentPart>
        </mc:Choice>
        <mc:Fallback xmlns="">
          <p:pic>
            <p:nvPicPr>
              <p:cNvPr id="14" name="Encre 13">
                <a:extLst>
                  <a:ext uri="{FF2B5EF4-FFF2-40B4-BE49-F238E27FC236}">
                    <a16:creationId xmlns:a16="http://schemas.microsoft.com/office/drawing/2014/main" id="{51A4526B-1C96-7F3F-CCE5-951C214D6759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117617" y="2761440"/>
                <a:ext cx="8034840" cy="34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5" name="Encre 14">
                <a:extLst>
                  <a:ext uri="{FF2B5EF4-FFF2-40B4-BE49-F238E27FC236}">
                    <a16:creationId xmlns:a16="http://schemas.microsoft.com/office/drawing/2014/main" id="{AF56E54B-34AE-C4DB-14F6-0CA66EBF7FA3}"/>
                  </a:ext>
                </a:extLst>
              </p14:cNvPr>
              <p14:cNvContentPartPr/>
              <p14:nvPr/>
            </p14:nvContentPartPr>
            <p14:xfrm>
              <a:off x="1425617" y="3873840"/>
              <a:ext cx="1030320" cy="121320"/>
            </p14:xfrm>
          </p:contentPart>
        </mc:Choice>
        <mc:Fallback xmlns="">
          <p:pic>
            <p:nvPicPr>
              <p:cNvPr id="15" name="Encre 14">
                <a:extLst>
                  <a:ext uri="{FF2B5EF4-FFF2-40B4-BE49-F238E27FC236}">
                    <a16:creationId xmlns:a16="http://schemas.microsoft.com/office/drawing/2014/main" id="{AF56E54B-34AE-C4DB-14F6-0CA66EBF7FA3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353617" y="3729840"/>
                <a:ext cx="1173960" cy="40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6" name="Encre 15">
                <a:extLst>
                  <a:ext uri="{FF2B5EF4-FFF2-40B4-BE49-F238E27FC236}">
                    <a16:creationId xmlns:a16="http://schemas.microsoft.com/office/drawing/2014/main" id="{9980EBB9-BCEE-B7F0-57F4-018AA07E100D}"/>
                  </a:ext>
                </a:extLst>
              </p14:cNvPr>
              <p14:cNvContentPartPr/>
              <p14:nvPr/>
            </p14:nvContentPartPr>
            <p14:xfrm>
              <a:off x="3222017" y="4201080"/>
              <a:ext cx="7868880" cy="131760"/>
            </p14:xfrm>
          </p:contentPart>
        </mc:Choice>
        <mc:Fallback xmlns="">
          <p:pic>
            <p:nvPicPr>
              <p:cNvPr id="16" name="Encre 15">
                <a:extLst>
                  <a:ext uri="{FF2B5EF4-FFF2-40B4-BE49-F238E27FC236}">
                    <a16:creationId xmlns:a16="http://schemas.microsoft.com/office/drawing/2014/main" id="{9980EBB9-BCEE-B7F0-57F4-018AA07E100D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150377" y="4057080"/>
                <a:ext cx="8012520" cy="41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2726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F9CFCE6-877F-4858-B8BD-2C52CA8AFB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A5D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213F8A0-12AE-4514-8372-0DD766EC2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6866" y="480060"/>
            <a:ext cx="545812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8" descr="Une image contenant texte, logiciel, nombre, Police&#10;&#10;Description générée automatiquement">
            <a:extLst>
              <a:ext uri="{FF2B5EF4-FFF2-40B4-BE49-F238E27FC236}">
                <a16:creationId xmlns:a16="http://schemas.microsoft.com/office/drawing/2014/main" id="{19D9DFC5-687E-1CAA-F2B7-9DB193F235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340" t="26871" r="19553" b="11734"/>
          <a:stretch/>
        </p:blipFill>
        <p:spPr>
          <a:xfrm>
            <a:off x="6421035" y="1005084"/>
            <a:ext cx="5129784" cy="484783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EFF17D4-9A8C-4CE5-B096-D8CCD4400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5458121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 6" descr="Une image contenant texte, logiciel, Icône d’ordinateur, nombre&#10;&#10;Description générée automatiquement">
            <a:extLst>
              <a:ext uri="{FF2B5EF4-FFF2-40B4-BE49-F238E27FC236}">
                <a16:creationId xmlns:a16="http://schemas.microsoft.com/office/drawing/2014/main" id="{72400ACA-353D-EBE4-7052-3D13AD46D38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021" t="34567" r="23899" b="13076"/>
          <a:stretch/>
        </p:blipFill>
        <p:spPr>
          <a:xfrm>
            <a:off x="765843" y="643467"/>
            <a:ext cx="4880459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460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327A6162-7F6C-6BBE-2937-3A1192EDB5AA}"/>
              </a:ext>
            </a:extLst>
          </p:cNvPr>
          <p:cNvSpPr txBox="1"/>
          <p:nvPr/>
        </p:nvSpPr>
        <p:spPr>
          <a:xfrm>
            <a:off x="1048987" y="425284"/>
            <a:ext cx="10446327" cy="68018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FR" sz="2800" b="1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2800" b="1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2800" b="1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8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dispositifs ACT pédiatriques ont été autorisés dont 3 en 2021 :</a:t>
            </a:r>
          </a:p>
          <a:p>
            <a:pPr lvl="1"/>
            <a:r>
              <a:rPr lang="fr-FR" sz="2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Île-de-France</a:t>
            </a:r>
          </a:p>
          <a:p>
            <a:pPr lvl="1"/>
            <a:r>
              <a:rPr lang="fr-FR" sz="28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Bourgogne-Franche-Comté</a:t>
            </a:r>
          </a:p>
          <a:p>
            <a:pPr lvl="1"/>
            <a:r>
              <a:rPr lang="fr-FR" sz="28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Hauts-de-France</a:t>
            </a:r>
          </a:p>
          <a:p>
            <a:pPr lvl="1"/>
            <a:r>
              <a:rPr lang="fr-FR" sz="2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Guyane</a:t>
            </a:r>
            <a:endParaRPr lang="fr-FR" sz="2800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2800" dirty="0"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dispositif « Unité pédiatrique ACT » autorisation provisoire en Martinique</a:t>
            </a:r>
          </a:p>
          <a:p>
            <a:pPr lvl="1"/>
            <a:endParaRPr lang="fr-FR" sz="28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fr-FR" sz="28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2800" dirty="0">
              <a:effectLst/>
              <a:latin typeface="Arial Narrow" panose="020B0606020202030204" pitchFamily="34" charset="0"/>
              <a:ea typeface="Calibri" panose="020F0502020204030204" pitchFamily="34" charset="0"/>
            </a:endParaRPr>
          </a:p>
          <a:p>
            <a:pPr lvl="0"/>
            <a:endParaRPr lang="fr-FR" sz="2400" dirty="0">
              <a:effectLst/>
              <a:latin typeface="Arial Narrow" panose="020B0606020202030204" pitchFamily="34" charset="0"/>
              <a:ea typeface="Calibri" panose="020F0502020204030204" pitchFamily="34" charset="0"/>
            </a:endParaRPr>
          </a:p>
          <a:p>
            <a:r>
              <a:rPr lang="fr-FR" sz="2400" dirty="0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 </a:t>
            </a:r>
          </a:p>
          <a:p>
            <a:endParaRPr lang="fr-FR" sz="2400" dirty="0">
              <a:effectLst/>
              <a:latin typeface="Arial Narrow" panose="020B0606020202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870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226733" y="1628465"/>
            <a:ext cx="76115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ADNSMP</a:t>
            </a:r>
          </a:p>
          <a:p>
            <a:pPr algn="ctr"/>
            <a:r>
              <a:rPr lang="fr-FR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</a:t>
            </a:r>
            <a:r>
              <a:rPr lang="fr-FR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ssociation et </a:t>
            </a:r>
            <a:r>
              <a:rPr lang="fr-FR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</a:t>
            </a:r>
            <a:r>
              <a:rPr lang="fr-FR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ispositifs </a:t>
            </a:r>
            <a:r>
              <a:rPr lang="fr-FR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</a:t>
            </a:r>
            <a:r>
              <a:rPr lang="fr-FR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ovateurs </a:t>
            </a:r>
            <a:r>
              <a:rPr lang="fr-FR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</a:t>
            </a:r>
            <a:r>
              <a:rPr lang="fr-FR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ociaux </a:t>
            </a:r>
            <a:r>
              <a:rPr lang="fr-FR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</a:t>
            </a:r>
            <a:r>
              <a:rPr lang="fr-FR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édicaux et de </a:t>
            </a:r>
            <a:r>
              <a:rPr lang="fr-FR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</a:t>
            </a:r>
            <a:r>
              <a:rPr lang="fr-FR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révention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8686799" y="3115733"/>
            <a:ext cx="26839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L’Apparté</a:t>
            </a:r>
            <a:endParaRPr lang="fr-FR" sz="2400" dirty="0"/>
          </a:p>
          <a:p>
            <a:pPr algn="ctr"/>
            <a:r>
              <a:rPr lang="fr-FR" sz="2400" dirty="0"/>
              <a:t>Appartements de Coordination Thérapeutique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32" y="496853"/>
            <a:ext cx="1672168" cy="1044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90032" y="3098800"/>
            <a:ext cx="31707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L’ATRE</a:t>
            </a:r>
            <a:endParaRPr lang="fr-FR" sz="2400" dirty="0"/>
          </a:p>
          <a:p>
            <a:pPr algn="ctr"/>
            <a:r>
              <a:rPr lang="fr-FR" sz="2400" dirty="0"/>
              <a:t>CSAPA avec hébergement pour personnes sortant de prison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4368801" y="3098800"/>
            <a:ext cx="36914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Rlibre</a:t>
            </a:r>
          </a:p>
          <a:p>
            <a:pPr algn="ctr"/>
            <a:r>
              <a:rPr lang="fr-FR" sz="2400" dirty="0"/>
              <a:t>service d’accompagnement socio-professionnel pour personnes placées sous main de justice</a:t>
            </a:r>
          </a:p>
        </p:txBody>
      </p:sp>
    </p:spTree>
    <p:extLst>
      <p:ext uri="{BB962C8B-B14F-4D97-AF65-F5344CB8AC3E}">
        <p14:creationId xmlns:p14="http://schemas.microsoft.com/office/powerpoint/2010/main" val="2690562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73200" y="922866"/>
            <a:ext cx="9144000" cy="1134534"/>
          </a:xfrm>
        </p:spPr>
        <p:txBody>
          <a:bodyPr>
            <a:normAutofit fontScale="90000"/>
          </a:bodyPr>
          <a:lstStyle/>
          <a:p>
            <a:r>
              <a:rPr lang="fr-FR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Apparté</a:t>
            </a:r>
            <a:br>
              <a:rPr lang="fr-FR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fr-FR" sz="27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Appartement de Coordination Thérapeutique</a:t>
            </a:r>
            <a:br>
              <a:rPr lang="fr-FR" sz="27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fr-FR" sz="27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7 rue de Colmar à Lille</a:t>
            </a:r>
            <a:endParaRPr lang="fr-FR" sz="27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496733"/>
            <a:ext cx="9144000" cy="2921000"/>
          </a:xfrm>
        </p:spPr>
        <p:txBody>
          <a:bodyPr>
            <a:normAutofit/>
          </a:bodyPr>
          <a:lstStyle/>
          <a:p>
            <a:pPr algn="l"/>
            <a:r>
              <a:rPr lang="fr-FR" b="1" dirty="0"/>
              <a:t>24 places adultes</a:t>
            </a:r>
            <a:r>
              <a:rPr lang="fr-FR" dirty="0"/>
              <a:t>:</a:t>
            </a:r>
          </a:p>
          <a:p>
            <a:pPr marL="342900" indent="-342900" algn="l">
              <a:buFontTx/>
              <a:buChar char="-"/>
            </a:pPr>
            <a:r>
              <a:rPr lang="fr-FR" dirty="0"/>
              <a:t>19 places situées sur la ville de Lille, 5 places situées sur la ville d’Armentières </a:t>
            </a:r>
          </a:p>
          <a:p>
            <a:pPr marL="342900" indent="-342900" algn="l">
              <a:buFontTx/>
              <a:buChar char="-"/>
            </a:pPr>
            <a:r>
              <a:rPr lang="fr-FR" dirty="0"/>
              <a:t>Dont 7 places sortant de prison et 2 places soins palliatifs</a:t>
            </a:r>
          </a:p>
          <a:p>
            <a:pPr algn="l"/>
            <a:endParaRPr lang="fr-FR" dirty="0"/>
          </a:p>
          <a:p>
            <a:pPr algn="l"/>
            <a:r>
              <a:rPr lang="fr-FR" b="1" dirty="0"/>
              <a:t>8 places pédiatriques</a:t>
            </a:r>
          </a:p>
          <a:p>
            <a:pPr marL="342900" indent="-342900" algn="l">
              <a:buFontTx/>
              <a:buChar char="-"/>
            </a:pPr>
            <a:endParaRPr lang="fr-FR" dirty="0"/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3276599" y="2159000"/>
            <a:ext cx="5376333" cy="1346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fr-FR" sz="2400" dirty="0">
                <a:solidFill>
                  <a:prstClr val="black"/>
                </a:solidFill>
              </a:rPr>
              <a:t>Ouverture initiale en 2012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fr-FR" sz="2400" dirty="0">
                <a:solidFill>
                  <a:prstClr val="black"/>
                </a:solidFill>
              </a:rPr>
              <a:t>Hauts de France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fr-FR" sz="2400" b="1" dirty="0">
                <a:solidFill>
                  <a:prstClr val="black"/>
                </a:solidFill>
              </a:rPr>
              <a:t> 32 ACT avec hébergements individuels</a:t>
            </a:r>
          </a:p>
        </p:txBody>
      </p:sp>
    </p:spTree>
    <p:extLst>
      <p:ext uri="{BB962C8B-B14F-4D97-AF65-F5344CB8AC3E}">
        <p14:creationId xmlns:p14="http://schemas.microsoft.com/office/powerpoint/2010/main" val="4262746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1818" y="162107"/>
            <a:ext cx="3365132" cy="2523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0000">
            <a:off x="8323322" y="3003212"/>
            <a:ext cx="2775673" cy="350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159" y="3722191"/>
            <a:ext cx="2782174" cy="3021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60000">
            <a:off x="262749" y="407703"/>
            <a:ext cx="4195266" cy="3146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143" y="4245412"/>
            <a:ext cx="3291540" cy="2468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458230"/>
            <a:ext cx="2250044" cy="1687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6147" y="353147"/>
            <a:ext cx="2687467" cy="2694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803400" y="575733"/>
            <a:ext cx="2048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Les activités collectives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459133" y="2311400"/>
            <a:ext cx="999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Réunion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9059333" y="3301996"/>
            <a:ext cx="1871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Bureaux</a:t>
            </a:r>
          </a:p>
        </p:txBody>
      </p:sp>
    </p:spTree>
    <p:extLst>
      <p:ext uri="{BB962C8B-B14F-4D97-AF65-F5344CB8AC3E}">
        <p14:creationId xmlns:p14="http://schemas.microsoft.com/office/powerpoint/2010/main" val="3380041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731</Words>
  <Application>Microsoft Office PowerPoint</Application>
  <PresentationFormat>Grand écran</PresentationFormat>
  <Paragraphs>165</Paragraphs>
  <Slides>17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Arial Narrow</vt:lpstr>
      <vt:lpstr>Bahnschrift SemiBold SemiConden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Apparté Appartement de Coordination Thérapeutique 7 rue de Colmar à Lille</vt:lpstr>
      <vt:lpstr>Présentation PowerPoint</vt:lpstr>
      <vt:lpstr>Apparté ACT « Pédiatrique »</vt:lpstr>
      <vt:lpstr>Apparté ACT « Pédiatrique »</vt:lpstr>
      <vt:lpstr>Présentation PowerPoint</vt:lpstr>
      <vt:lpstr>Présentation PowerPoint</vt:lpstr>
      <vt:lpstr>Apparté ACT « Pédiatrique »</vt:lpstr>
      <vt:lpstr>Exemple de la coordination sociale pour la prise en charge d’une famille</vt:lpstr>
      <vt:lpstr>Exemple de la coordination médicale pour la prise en charge d’un enfant</vt:lpstr>
      <vt:lpstr>Et aussi des temps forts de convivialité, d’amusement et de partage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Bérangere Grisoni</dc:creator>
  <cp:lastModifiedBy>Bérangère Grisoni</cp:lastModifiedBy>
  <cp:revision>96</cp:revision>
  <cp:lastPrinted>2023-09-20T15:05:02Z</cp:lastPrinted>
  <dcterms:created xsi:type="dcterms:W3CDTF">2023-07-12T14:37:06Z</dcterms:created>
  <dcterms:modified xsi:type="dcterms:W3CDTF">2023-10-18T03:39:55Z</dcterms:modified>
</cp:coreProperties>
</file>