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sldIdLst>
    <p:sldId id="256" r:id="rId2"/>
    <p:sldId id="264" r:id="rId3"/>
    <p:sldId id="288" r:id="rId4"/>
    <p:sldId id="275" r:id="rId5"/>
    <p:sldId id="276" r:id="rId6"/>
    <p:sldId id="277" r:id="rId7"/>
    <p:sldId id="279" r:id="rId8"/>
    <p:sldId id="278" r:id="rId9"/>
    <p:sldId id="280" r:id="rId10"/>
    <p:sldId id="281" r:id="rId11"/>
    <p:sldId id="289" r:id="rId12"/>
    <p:sldId id="282" r:id="rId13"/>
    <p:sldId id="283" r:id="rId14"/>
    <p:sldId id="284" r:id="rId15"/>
    <p:sldId id="285" r:id="rId16"/>
    <p:sldId id="290" r:id="rId17"/>
    <p:sldId id="291" r:id="rId18"/>
    <p:sldId id="286" r:id="rId19"/>
    <p:sldId id="287" r:id="rId20"/>
    <p:sldId id="267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7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C08CD-72E4-4389-9504-07D1FA703324}" type="datetimeFigureOut">
              <a:rPr lang="fr-FR" smtClean="0"/>
              <a:t>19/10/2023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487F1-C3BE-4D92-A0F7-3618AFF396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52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4FE5C9-EA3F-5C8E-CB14-53296E0CC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6C25658-7153-F5B7-F229-4B263A8BAC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BA1D6B-B85D-EF69-DF23-38EE0F4EB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A91AC-CD53-4CF2-8BB9-3D63B1DD9DBC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F89BCA-3D4C-6DD3-5079-29F697DF6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28B307-A75F-E74B-5836-191B0E39D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711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8908F2-D4EE-32A8-232A-AE226AF4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048EF8-4D74-7C95-CCDE-99AF06784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E77411-757E-A911-629F-4FC59037A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A7477-464F-442F-8AB6-E68D4D2BCABE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AF0BB3-95A2-9F8B-526E-089E5302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B7FEF0-107D-F353-AFF4-9CBF638D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88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BC50A8B-EBFE-475D-770E-E06FF38BBC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694241-E03F-17BB-ABCB-069A3A13A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F75054-4995-66D9-8137-3E310D053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A4903-088F-4423-B594-8EBFF7C90EF2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1E6F8D-31C0-A687-6EA3-BF53DFD04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12F8A-06CF-6239-1950-36F65F055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98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D9DF1E-581D-CC90-AA03-82C83609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AF0C2A-CFA5-BA7E-F352-44216D1EF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BBC28E-A516-844D-701B-5D507B4F5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A068-858E-4372-A7C8-59427F998BBD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516AA5-8923-1139-A99D-4C178321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1F6B39-4B79-BCBB-D116-9C7E0E7B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07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DDEC3B-0990-93E6-C49B-33D9C7A74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943676-958D-87B4-63CF-B4C4F16AE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6A3792-845F-8711-7A11-DF9F1B91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ECA3-1BB9-46BF-843D-79457C85C857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233224-A6C9-F8CA-5C9E-62372DA1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5BC486-A493-37FE-DCB8-04881B1B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63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3DD1AC-393B-EE54-E02B-69DC6145C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29B1D2-1936-7D64-6D3E-FB30AAE79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344A79-1082-A060-83F4-2D724E0AA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0822FC6-1266-606A-ABFF-9B66B2C6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49E0-0310-4022-B22C-47D88058E2B6}" type="datetime1">
              <a:rPr lang="fr-FR" smtClean="0"/>
              <a:t>19/10/2023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3013DC2-855B-6575-446E-5B2F7880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22A2B9A-B501-2D05-3876-3831D62ED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81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CA2887-31C3-103A-9627-2D2E8DBB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A3CE0F-F4CF-7305-710D-9A92DF9EB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323E2F3-93F2-5812-8652-CD5FA0791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437378-2FF0-E5DB-BB49-70EA39167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0EA7573-FA3B-DB1B-82AC-D85AE4FC1C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B9A0AE-B92F-5A9D-5B2C-B617235C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FC48-00EB-4C31-853C-25412E840139}" type="datetime1">
              <a:rPr lang="fr-FR" smtClean="0"/>
              <a:t>19/10/2023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81717B7-3D6F-BBCA-25F0-593280088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20EF85-F1F8-54E1-92D5-3B7D9D11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52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AB599F-93F5-1894-05B7-E30A636CB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0F3327B-CD06-1AAC-BA9C-A06F98A1F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A677D-77F2-4058-8616-439A4EFE733C}" type="datetime1">
              <a:rPr lang="fr-FR" smtClean="0"/>
              <a:t>19/10/2023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B3B8856-0A98-6374-78CB-9FBEA72E0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67B949-C44E-19E5-E3B4-CE427EC0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926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274B56-D9A4-3FCE-192E-9980DAD3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80A3-9251-4C9B-B277-87A743442192}" type="datetime1">
              <a:rPr lang="fr-FR" smtClean="0"/>
              <a:t>19/10/2023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CA5F052-60D8-77E9-F154-050582882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0E3BF2-B5D5-D3DF-4501-71719A48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33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EE6BEB-C971-F00A-5004-AFCFBED9B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2366F7-4E8F-70A1-5B38-81A4216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32BF3E-6E4E-FB96-BE5D-DE62C58C7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847AB0-FA53-E83D-2408-7EB43E20C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D441-3310-4544-8285-53A3A44C0363}" type="datetime1">
              <a:rPr lang="fr-FR" smtClean="0"/>
              <a:t>19/10/2023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0510FB-64CE-BF2D-0D7C-B3AD0EFE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88367FC-9F75-709D-0D7D-BBBB9CC7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60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ADDB1C-A42D-8FD9-8B1A-2207424CF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14C3EB9-627C-5124-DBD0-B9542B62E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07B111-2483-7D03-7368-15CD546FD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F63E7F-7F11-B57C-3752-29EB391D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D8B8-7667-4490-BC2A-216B82E62479}" type="datetime1">
              <a:rPr lang="fr-FR" smtClean="0"/>
              <a:t>19/10/2023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541930-3330-15AA-F5D7-024AB012E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8F9E4C-9C0E-3FBB-BADA-54803108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5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A69711-B862-2DC8-D944-0D611B03A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D0E384-EA50-4FB4-9349-B188CD3D5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CA514B-18AA-F63C-0F8D-FF3717C2C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922B3-32C8-4744-A1BA-1A2D9DEC2F1F}" type="datetime1">
              <a:rPr lang="fr-FR" smtClean="0"/>
              <a:t>19/10/2023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DE03F4-C64A-D201-7AFF-AD1BB5950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096B20-6C1F-9BBB-4075-17EEA6063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59D23-34DD-4741-AB59-40CC44E48D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56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luciole-vision.com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8EFF76E-970D-1591-25A1-7D49FCA25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26" y="454830"/>
            <a:ext cx="3244850" cy="13081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203806F-4526-3FEB-2351-2388AA833268}"/>
              </a:ext>
            </a:extLst>
          </p:cNvPr>
          <p:cNvSpPr txBox="1"/>
          <p:nvPr/>
        </p:nvSpPr>
        <p:spPr>
          <a:xfrm>
            <a:off x="1281389" y="2116969"/>
            <a:ext cx="9095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70C0"/>
                </a:solidFill>
                <a:latin typeface="Luciole" panose="020B0500020200000003" pitchFamily="34" charset="0"/>
              </a:rPr>
              <a:t>Présentation des nouveaux RASA :</a:t>
            </a:r>
          </a:p>
          <a:p>
            <a:pPr algn="ctr"/>
            <a:r>
              <a:rPr lang="fr-FR" sz="2800" b="1" dirty="0">
                <a:solidFill>
                  <a:srgbClr val="0070C0"/>
                </a:solidFill>
                <a:latin typeface="Luciole" panose="020B0500020200000003" pitchFamily="34" charset="0"/>
              </a:rPr>
              <a:t>ACT Hébergement et ACT Hors les murs</a:t>
            </a:r>
            <a:endParaRPr lang="fr-FR" sz="1600" b="1" dirty="0">
              <a:solidFill>
                <a:srgbClr val="0070C0"/>
              </a:solidFill>
              <a:latin typeface="Luciole" panose="020B0500020200000003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DEE8036-ECB5-8887-EA42-0E15BAEC7E82}"/>
              </a:ext>
            </a:extLst>
          </p:cNvPr>
          <p:cNvSpPr txBox="1"/>
          <p:nvPr/>
        </p:nvSpPr>
        <p:spPr>
          <a:xfrm>
            <a:off x="304800" y="5707915"/>
            <a:ext cx="9944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6">
                    <a:lumMod val="50000"/>
                  </a:schemeClr>
                </a:solidFill>
                <a:latin typeface="Luciole" panose="020B0500020200000003" pitchFamily="34" charset="0"/>
              </a:rPr>
              <a:t>Morgane NICOT, DGS/SP/SP2, chargée de mission ACT et populations vulnérables</a:t>
            </a:r>
          </a:p>
          <a:p>
            <a:endParaRPr lang="fr-FR" sz="1600" dirty="0">
              <a:solidFill>
                <a:schemeClr val="accent6">
                  <a:lumMod val="50000"/>
                </a:schemeClr>
              </a:solidFill>
              <a:latin typeface="Luciole" panose="020B0500020200000003" pitchFamily="34" charset="0"/>
            </a:endParaRPr>
          </a:p>
          <a:p>
            <a:r>
              <a:rPr lang="fr-FR" sz="1600" dirty="0">
                <a:solidFill>
                  <a:schemeClr val="accent6">
                    <a:lumMod val="50000"/>
                  </a:schemeClr>
                </a:solidFill>
                <a:latin typeface="Luciole" panose="020B0500020200000003" pitchFamily="34" charset="0"/>
              </a:rPr>
              <a:t>Jérémy OLIVIER, FSH / ACT 64, administrateur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F2C86EC-6559-8D24-7AB8-BE24AB3BC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DC950C-26CF-898E-AA28-9B637CA45678}"/>
              </a:ext>
            </a:extLst>
          </p:cNvPr>
          <p:cNvSpPr txBox="1"/>
          <p:nvPr/>
        </p:nvSpPr>
        <p:spPr>
          <a:xfrm>
            <a:off x="454926" y="3475332"/>
            <a:ext cx="1104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>
                <a:solidFill>
                  <a:srgbClr val="7030A0"/>
                </a:solidFill>
                <a:latin typeface="Luciole" panose="020B0500020200000003" pitchFamily="34" charset="0"/>
              </a:rPr>
              <a:t>Intégrés à l’instruction relative à la campagne budgétaire pour l’année 2023 des établissements et services médico-sociaux accueillant des personnes confrontées à des difficultés spécifiques</a:t>
            </a:r>
          </a:p>
          <a:p>
            <a:pPr algn="just"/>
            <a:endParaRPr lang="fr-FR" sz="2000" dirty="0">
              <a:solidFill>
                <a:srgbClr val="7030A0"/>
              </a:solidFill>
              <a:latin typeface="Luciole" panose="020B0500020200000003" pitchFamily="34" charset="0"/>
            </a:endParaRPr>
          </a:p>
          <a:p>
            <a:pPr algn="just"/>
            <a:r>
              <a:rPr lang="fr-FR" sz="2000" dirty="0">
                <a:solidFill>
                  <a:srgbClr val="7030A0"/>
                </a:solidFill>
                <a:latin typeface="Luciole" panose="020B0500020200000003" pitchFamily="34" charset="0"/>
              </a:rPr>
              <a:t>(Obligation de compléter ces nouveaux RASA)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DC6D23-ED33-75FB-8B46-2D41FCAD9D3B}"/>
              </a:ext>
            </a:extLst>
          </p:cNvPr>
          <p:cNvSpPr txBox="1"/>
          <p:nvPr/>
        </p:nvSpPr>
        <p:spPr>
          <a:xfrm>
            <a:off x="3763464" y="348895"/>
            <a:ext cx="79736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Luciole" panose="020B0500020200000003" pitchFamily="34" charset="0"/>
              </a:rPr>
              <a:t>Séminaire des responsables d’établissement</a:t>
            </a:r>
          </a:p>
          <a:p>
            <a:pPr algn="ctr"/>
            <a:r>
              <a:rPr lang="fr-FR" sz="2400" dirty="0">
                <a:latin typeface="Luciole" panose="020B0500020200000003" pitchFamily="34" charset="0"/>
              </a:rPr>
              <a:t>Mercredi 18 octobre 2023</a:t>
            </a:r>
          </a:p>
        </p:txBody>
      </p:sp>
    </p:spTree>
    <p:extLst>
      <p:ext uri="{BB962C8B-B14F-4D97-AF65-F5344CB8AC3E}">
        <p14:creationId xmlns:p14="http://schemas.microsoft.com/office/powerpoint/2010/main" val="3695137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1A14697-B4E8-70BF-5E2C-0ED2E974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10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AC375E5-BD04-45A3-CEB1-F55ED39F1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268919"/>
              </p:ext>
            </p:extLst>
          </p:nvPr>
        </p:nvGraphicFramePr>
        <p:xfrm>
          <a:off x="621354" y="2394817"/>
          <a:ext cx="10337799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0384">
                  <a:extLst>
                    <a:ext uri="{9D8B030D-6E8A-4147-A177-3AD203B41FA5}">
                      <a16:colId xmlns:a16="http://schemas.microsoft.com/office/drawing/2014/main" val="21913731"/>
                    </a:ext>
                  </a:extLst>
                </a:gridCol>
                <a:gridCol w="2886645">
                  <a:extLst>
                    <a:ext uri="{9D8B030D-6E8A-4147-A177-3AD203B41FA5}">
                      <a16:colId xmlns:a16="http://schemas.microsoft.com/office/drawing/2014/main" val="1849541216"/>
                    </a:ext>
                  </a:extLst>
                </a:gridCol>
                <a:gridCol w="2940770">
                  <a:extLst>
                    <a:ext uri="{9D8B030D-6E8A-4147-A177-3AD203B41FA5}">
                      <a16:colId xmlns:a16="http://schemas.microsoft.com/office/drawing/2014/main" val="26548831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ayant des revenus d'activité  (salaire et primes) ou de remplacement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851176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bénéficiant d'allocations ou assimilés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5950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Sans revenu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90337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3BA78943-88F3-15DD-EB8A-D65CFA556BC4}"/>
              </a:ext>
            </a:extLst>
          </p:cNvPr>
          <p:cNvSpPr txBox="1"/>
          <p:nvPr/>
        </p:nvSpPr>
        <p:spPr>
          <a:xfrm>
            <a:off x="123284" y="370312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VI. Situation des personnes accompagnées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0544DBF-19AB-0DE9-ED5D-E39A99AB5F3F}"/>
              </a:ext>
            </a:extLst>
          </p:cNvPr>
          <p:cNvSpPr txBox="1"/>
          <p:nvPr/>
        </p:nvSpPr>
        <p:spPr>
          <a:xfrm>
            <a:off x="305938" y="1069528"/>
            <a:ext cx="7664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Simplification de l’item « Ressources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0440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1A14697-B4E8-70BF-5E2C-0ED2E974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11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C26CD1B-1D83-C002-1D63-4E663BA52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13445"/>
              </p:ext>
            </p:extLst>
          </p:nvPr>
        </p:nvGraphicFramePr>
        <p:xfrm>
          <a:off x="443932" y="2239550"/>
          <a:ext cx="10495507" cy="3398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9192">
                  <a:extLst>
                    <a:ext uri="{9D8B030D-6E8A-4147-A177-3AD203B41FA5}">
                      <a16:colId xmlns:a16="http://schemas.microsoft.com/office/drawing/2014/main" val="590727883"/>
                    </a:ext>
                  </a:extLst>
                </a:gridCol>
                <a:gridCol w="2930682">
                  <a:extLst>
                    <a:ext uri="{9D8B030D-6E8A-4147-A177-3AD203B41FA5}">
                      <a16:colId xmlns:a16="http://schemas.microsoft.com/office/drawing/2014/main" val="1083766071"/>
                    </a:ext>
                  </a:extLst>
                </a:gridCol>
                <a:gridCol w="2985633">
                  <a:extLst>
                    <a:ext uri="{9D8B030D-6E8A-4147-A177-3AD203B41FA5}">
                      <a16:colId xmlns:a16="http://schemas.microsoft.com/office/drawing/2014/main" val="937282724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l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accompagnées pendant l'année (file active)  : situation à l'entrée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sorties dans l'année (file active) : situation à la sortie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80566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En emploi (temps plein ou partiel)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19523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Scolarisé ou en formation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551945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Demandeur d'emploi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300930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Retraite ou préretraite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2172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En invalidité ou inaptitude au travail reconnue par la MDPH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460429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Sans activité professionnelle, ni scolarisation, ni formation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57560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Sans autorisation administrative de travailler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3561488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3BA78943-88F3-15DD-EB8A-D65CFA556BC4}"/>
              </a:ext>
            </a:extLst>
          </p:cNvPr>
          <p:cNvSpPr txBox="1"/>
          <p:nvPr/>
        </p:nvSpPr>
        <p:spPr>
          <a:xfrm>
            <a:off x="123284" y="370312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VI. Situation des personnes accompagnées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0544DBF-19AB-0DE9-ED5D-E39A99AB5F3F}"/>
              </a:ext>
            </a:extLst>
          </p:cNvPr>
          <p:cNvSpPr txBox="1"/>
          <p:nvPr/>
        </p:nvSpPr>
        <p:spPr>
          <a:xfrm>
            <a:off x="305938" y="1069528"/>
            <a:ext cx="7664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Simplification de l’item « Situation professionnelle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372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0FFE187-B009-4FCB-19C3-BA8396C34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12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C4D894C-95B4-BF2D-14AA-8377B1433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471502"/>
              </p:ext>
            </p:extLst>
          </p:nvPr>
        </p:nvGraphicFramePr>
        <p:xfrm>
          <a:off x="673906" y="1552006"/>
          <a:ext cx="9701213" cy="2017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3254">
                  <a:extLst>
                    <a:ext uri="{9D8B030D-6E8A-4147-A177-3AD203B41FA5}">
                      <a16:colId xmlns:a16="http://schemas.microsoft.com/office/drawing/2014/main" val="4123997607"/>
                    </a:ext>
                  </a:extLst>
                </a:gridCol>
                <a:gridCol w="1352871">
                  <a:extLst>
                    <a:ext uri="{9D8B030D-6E8A-4147-A177-3AD203B41FA5}">
                      <a16:colId xmlns:a16="http://schemas.microsoft.com/office/drawing/2014/main" val="563326398"/>
                    </a:ext>
                  </a:extLst>
                </a:gridCol>
                <a:gridCol w="1352871">
                  <a:extLst>
                    <a:ext uri="{9D8B030D-6E8A-4147-A177-3AD203B41FA5}">
                      <a16:colId xmlns:a16="http://schemas.microsoft.com/office/drawing/2014/main" val="1308324400"/>
                    </a:ext>
                  </a:extLst>
                </a:gridCol>
                <a:gridCol w="2705742">
                  <a:extLst>
                    <a:ext uri="{9D8B030D-6E8A-4147-A177-3AD203B41FA5}">
                      <a16:colId xmlns:a16="http://schemas.microsoft.com/office/drawing/2014/main" val="772180870"/>
                    </a:ext>
                  </a:extLst>
                </a:gridCol>
                <a:gridCol w="2756475">
                  <a:extLst>
                    <a:ext uri="{9D8B030D-6E8A-4147-A177-3AD203B41FA5}">
                      <a16:colId xmlns:a16="http://schemas.microsoft.com/office/drawing/2014/main" val="635349695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d'entretiens individuels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accompagnées concernés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6337305"/>
                  </a:ext>
                </a:extLst>
              </a:tr>
              <a:tr h="1809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Médecin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17907571"/>
                  </a:ext>
                </a:extLst>
              </a:tr>
              <a:tr h="1809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Personnel paramédical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64316525"/>
                  </a:ext>
                </a:extLst>
              </a:tr>
              <a:tr h="1809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Psychologue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81043076"/>
                  </a:ext>
                </a:extLst>
              </a:tr>
              <a:tr h="3714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Professionnels de la filière socio-éducative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512124"/>
                  </a:ext>
                </a:extLst>
              </a:tr>
              <a:tr h="1809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Directeur ou chef de service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16572189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C4B89E9-67C3-68D2-49F5-449892B5EA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536787"/>
              </p:ext>
            </p:extLst>
          </p:nvPr>
        </p:nvGraphicFramePr>
        <p:xfrm>
          <a:off x="3581401" y="4984750"/>
          <a:ext cx="4770437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9620">
                  <a:extLst>
                    <a:ext uri="{9D8B030D-6E8A-4147-A177-3AD203B41FA5}">
                      <a16:colId xmlns:a16="http://schemas.microsoft.com/office/drawing/2014/main" val="1935436849"/>
                    </a:ext>
                  </a:extLst>
                </a:gridCol>
                <a:gridCol w="930817">
                  <a:extLst>
                    <a:ext uri="{9D8B030D-6E8A-4147-A177-3AD203B41FA5}">
                      <a16:colId xmlns:a16="http://schemas.microsoft.com/office/drawing/2014/main" val="14047603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Nombre d'activités de groupe dans l'année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0149791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ayant participé à ces activités de groupe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21329668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37D9A7E-0898-0410-5CE6-DC3C8B5CC558}"/>
              </a:ext>
            </a:extLst>
          </p:cNvPr>
          <p:cNvSpPr txBox="1"/>
          <p:nvPr/>
        </p:nvSpPr>
        <p:spPr>
          <a:xfrm>
            <a:off x="123284" y="233834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VII. Activités réalisées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8CE866-CEDC-744C-ADF2-28274A040794}"/>
              </a:ext>
            </a:extLst>
          </p:cNvPr>
          <p:cNvSpPr txBox="1"/>
          <p:nvPr/>
        </p:nvSpPr>
        <p:spPr>
          <a:xfrm>
            <a:off x="260740" y="860772"/>
            <a:ext cx="103845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Modifications de la liste des professionnels en lien avec le nombre d’entretiens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C2D89AB-FF4A-4F88-0BA5-2FDA117BC445}"/>
              </a:ext>
            </a:extLst>
          </p:cNvPr>
          <p:cNvSpPr txBox="1"/>
          <p:nvPr/>
        </p:nvSpPr>
        <p:spPr>
          <a:xfrm>
            <a:off x="260740" y="4312010"/>
            <a:ext cx="103845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Ajout du nombre de participants aux activités de groupes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522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D941BEB-38DE-FC83-7A89-5B6F66929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13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AD9AFB5-0590-A711-F06C-CA5AE43E0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887384"/>
              </p:ext>
            </p:extLst>
          </p:nvPr>
        </p:nvGraphicFramePr>
        <p:xfrm>
          <a:off x="727431" y="4892992"/>
          <a:ext cx="10107612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32323">
                  <a:extLst>
                    <a:ext uri="{9D8B030D-6E8A-4147-A177-3AD203B41FA5}">
                      <a16:colId xmlns:a16="http://schemas.microsoft.com/office/drawing/2014/main" val="2104950314"/>
                    </a:ext>
                  </a:extLst>
                </a:gridCol>
                <a:gridCol w="2875289">
                  <a:extLst>
                    <a:ext uri="{9D8B030D-6E8A-4147-A177-3AD203B41FA5}">
                      <a16:colId xmlns:a16="http://schemas.microsoft.com/office/drawing/2014/main" val="1106186660"/>
                    </a:ext>
                  </a:extLst>
                </a:gridCol>
              </a:tblGrid>
              <a:tr h="157821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Service d'interprétariat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24549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Conseiller en insertion professionnelle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70952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Accès à la formation/alphabétisation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167722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Juriste, avocat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76537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Service pénitentiaire d'insertion et probation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25693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Tutelle, curatelle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70023982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89554D3-3954-0288-E81D-AC0FD318B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215281"/>
              </p:ext>
            </p:extLst>
          </p:nvPr>
        </p:nvGraphicFramePr>
        <p:xfrm>
          <a:off x="727431" y="1732430"/>
          <a:ext cx="10107613" cy="2575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7484">
                  <a:extLst>
                    <a:ext uri="{9D8B030D-6E8A-4147-A177-3AD203B41FA5}">
                      <a16:colId xmlns:a16="http://schemas.microsoft.com/office/drawing/2014/main" val="3677815921"/>
                    </a:ext>
                  </a:extLst>
                </a:gridCol>
                <a:gridCol w="1409545">
                  <a:extLst>
                    <a:ext uri="{9D8B030D-6E8A-4147-A177-3AD203B41FA5}">
                      <a16:colId xmlns:a16="http://schemas.microsoft.com/office/drawing/2014/main" val="2488070890"/>
                    </a:ext>
                  </a:extLst>
                </a:gridCol>
                <a:gridCol w="1409545">
                  <a:extLst>
                    <a:ext uri="{9D8B030D-6E8A-4147-A177-3AD203B41FA5}">
                      <a16:colId xmlns:a16="http://schemas.microsoft.com/office/drawing/2014/main" val="417486"/>
                    </a:ext>
                  </a:extLst>
                </a:gridCol>
                <a:gridCol w="1409545">
                  <a:extLst>
                    <a:ext uri="{9D8B030D-6E8A-4147-A177-3AD203B41FA5}">
                      <a16:colId xmlns:a16="http://schemas.microsoft.com/office/drawing/2014/main" val="505889372"/>
                    </a:ext>
                  </a:extLst>
                </a:gridCol>
                <a:gridCol w="1409545">
                  <a:extLst>
                    <a:ext uri="{9D8B030D-6E8A-4147-A177-3AD203B41FA5}">
                      <a16:colId xmlns:a16="http://schemas.microsoft.com/office/drawing/2014/main" val="2346964363"/>
                    </a:ext>
                  </a:extLst>
                </a:gridCol>
                <a:gridCol w="2871949">
                  <a:extLst>
                    <a:ext uri="{9D8B030D-6E8A-4147-A177-3AD203B41FA5}">
                      <a16:colId xmlns:a16="http://schemas.microsoft.com/office/drawing/2014/main" val="1677092208"/>
                    </a:ext>
                  </a:extLst>
                </a:gridCol>
              </a:tblGrid>
              <a:tr h="952500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(file active) nouvellement concernées dans l'année (hors changement de prestataires)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1775037"/>
                  </a:ext>
                </a:extLst>
              </a:tr>
              <a:tr h="190500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Hospitalisation à domicile, soin palliatif à domicile…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82924689"/>
                  </a:ext>
                </a:extLst>
              </a:tr>
              <a:tr h="190500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Infirmiers à domicile, SSIAD,  infirmiers libéraux, …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27392867"/>
                  </a:ext>
                </a:extLst>
              </a:tr>
              <a:tr h="381000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Appareillage médicalisé (oxygène à domicile, lits médicalisés, …)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82760374"/>
                  </a:ext>
                </a:extLst>
              </a:tr>
              <a:tr h="190500">
                <a:tc gridSpan="5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Pharmacien, pharmacien à domicile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5754895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3AAE754F-0B11-6F2E-4C5C-F7C84E4D0126}"/>
              </a:ext>
            </a:extLst>
          </p:cNvPr>
          <p:cNvSpPr txBox="1"/>
          <p:nvPr/>
        </p:nvSpPr>
        <p:spPr>
          <a:xfrm>
            <a:off x="206148" y="724721"/>
            <a:ext cx="119858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Mise en cohérence entre les 2 RASA et modification de la liste des intervenants extérieurs </a:t>
            </a:r>
          </a:p>
          <a:p>
            <a:r>
              <a:rPr lang="fr-FR" sz="2000" dirty="0">
                <a:latin typeface="Luciole" panose="020B0500020200000003" pitchFamily="34" charset="0"/>
              </a:rPr>
              <a:t>Modification du décompte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518CAE-1B7D-B104-D2C3-C3425CEAF1D2}"/>
              </a:ext>
            </a:extLst>
          </p:cNvPr>
          <p:cNvSpPr txBox="1"/>
          <p:nvPr/>
        </p:nvSpPr>
        <p:spPr>
          <a:xfrm>
            <a:off x="123284" y="233834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VII. Activités réalisées</a:t>
            </a:r>
          </a:p>
        </p:txBody>
      </p:sp>
    </p:spTree>
    <p:extLst>
      <p:ext uri="{BB962C8B-B14F-4D97-AF65-F5344CB8AC3E}">
        <p14:creationId xmlns:p14="http://schemas.microsoft.com/office/powerpoint/2010/main" val="3480978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144D3F0-9377-5EDD-78C3-C938C6C78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14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2C858A3C-7115-7980-E0E9-23077761F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399704"/>
              </p:ext>
            </p:extLst>
          </p:nvPr>
        </p:nvGraphicFramePr>
        <p:xfrm>
          <a:off x="206148" y="1288439"/>
          <a:ext cx="11364060" cy="4137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6064">
                  <a:extLst>
                    <a:ext uri="{9D8B030D-6E8A-4147-A177-3AD203B41FA5}">
                      <a16:colId xmlns:a16="http://schemas.microsoft.com/office/drawing/2014/main" val="2067277504"/>
                    </a:ext>
                  </a:extLst>
                </a:gridCol>
                <a:gridCol w="1584761">
                  <a:extLst>
                    <a:ext uri="{9D8B030D-6E8A-4147-A177-3AD203B41FA5}">
                      <a16:colId xmlns:a16="http://schemas.microsoft.com/office/drawing/2014/main" val="2683608553"/>
                    </a:ext>
                  </a:extLst>
                </a:gridCol>
                <a:gridCol w="1584761">
                  <a:extLst>
                    <a:ext uri="{9D8B030D-6E8A-4147-A177-3AD203B41FA5}">
                      <a16:colId xmlns:a16="http://schemas.microsoft.com/office/drawing/2014/main" val="2271047273"/>
                    </a:ext>
                  </a:extLst>
                </a:gridCol>
                <a:gridCol w="1584761">
                  <a:extLst>
                    <a:ext uri="{9D8B030D-6E8A-4147-A177-3AD203B41FA5}">
                      <a16:colId xmlns:a16="http://schemas.microsoft.com/office/drawing/2014/main" val="4181912724"/>
                    </a:ext>
                  </a:extLst>
                </a:gridCol>
                <a:gridCol w="1584761">
                  <a:extLst>
                    <a:ext uri="{9D8B030D-6E8A-4147-A177-3AD203B41FA5}">
                      <a16:colId xmlns:a16="http://schemas.microsoft.com/office/drawing/2014/main" val="3957032964"/>
                    </a:ext>
                  </a:extLst>
                </a:gridCol>
                <a:gridCol w="1584761">
                  <a:extLst>
                    <a:ext uri="{9D8B030D-6E8A-4147-A177-3AD203B41FA5}">
                      <a16:colId xmlns:a16="http://schemas.microsoft.com/office/drawing/2014/main" val="2260773425"/>
                    </a:ext>
                  </a:extLst>
                </a:gridCol>
                <a:gridCol w="1644191">
                  <a:extLst>
                    <a:ext uri="{9D8B030D-6E8A-4147-A177-3AD203B41FA5}">
                      <a16:colId xmlns:a16="http://schemas.microsoft.com/office/drawing/2014/main" val="359638703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Femme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Homme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Transgenre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Mineur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Total</a:t>
                      </a:r>
                      <a:endParaRPr lang="fr-FR" sz="1800" b="1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67460351"/>
                  </a:ext>
                </a:extLst>
              </a:tr>
              <a:tr h="7620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Déficit immunitaire primitif grave nécessitant un traitement prolongé, infection par le VIH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52059091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Hépatite B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81252583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Hépatite C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6980559"/>
                  </a:ext>
                </a:extLst>
              </a:tr>
              <a:tr h="9525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Tumeur maligne (cancer), affection maligne du tissu lymphatique ou hématopoïétique (exemple : lymphome)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49445317"/>
                  </a:ext>
                </a:extLst>
              </a:tr>
              <a:tr h="5715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Diabète de type 1 et diabète de type 2 de l'adulte ou de l'enfant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67564734"/>
                  </a:ext>
                </a:extLst>
              </a:tr>
              <a:tr h="7620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Néphropathie chronique grave et syndrome néphrotique primitif (insuffisance rénale)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2082435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A0866FEE-8E55-74CA-4184-A7888C0FC85A}"/>
              </a:ext>
            </a:extLst>
          </p:cNvPr>
          <p:cNvSpPr txBox="1"/>
          <p:nvPr/>
        </p:nvSpPr>
        <p:spPr>
          <a:xfrm>
            <a:off x="206149" y="724721"/>
            <a:ext cx="73274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 de la liste des pathologies : liste des ALD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96FC9A8-25E0-862F-6731-DAA1EBCEEA34}"/>
              </a:ext>
            </a:extLst>
          </p:cNvPr>
          <p:cNvSpPr txBox="1"/>
          <p:nvPr/>
        </p:nvSpPr>
        <p:spPr>
          <a:xfrm>
            <a:off x="123284" y="233834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VIII. Candidatures, admissions et refus d’admissions </a:t>
            </a:r>
          </a:p>
        </p:txBody>
      </p:sp>
    </p:spTree>
    <p:extLst>
      <p:ext uri="{BB962C8B-B14F-4D97-AF65-F5344CB8AC3E}">
        <p14:creationId xmlns:p14="http://schemas.microsoft.com/office/powerpoint/2010/main" val="64510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27214E-082F-B141-4F0D-393B89BC7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15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E515068-FD4B-56EF-6B98-868F4D456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326109"/>
              </p:ext>
            </p:extLst>
          </p:nvPr>
        </p:nvGraphicFramePr>
        <p:xfrm>
          <a:off x="216848" y="1837170"/>
          <a:ext cx="8393752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77902">
                  <a:extLst>
                    <a:ext uri="{9D8B030D-6E8A-4147-A177-3AD203B41FA5}">
                      <a16:colId xmlns:a16="http://schemas.microsoft.com/office/drawing/2014/main" val="3084875977"/>
                    </a:ext>
                  </a:extLst>
                </a:gridCol>
                <a:gridCol w="1215850">
                  <a:extLst>
                    <a:ext uri="{9D8B030D-6E8A-4147-A177-3AD203B41FA5}">
                      <a16:colId xmlns:a16="http://schemas.microsoft.com/office/drawing/2014/main" val="341626709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Etablissement ou service médico-social du secteur de l'addictologie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1137224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Etablissement ou service médico-social du secteur des personnes en situation de handicap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876823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Lit d'accueil médicalisé (LAM)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89696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Lit halte soin santé (LHSS), LHSS mobile, LHSS de jour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301207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 ACT hors les murs d'un autre ou du même gestionnaire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25555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ACT d'un autre gestionnaire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750918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1A90559A-ADDD-173B-DBED-A5C7D265DF26}"/>
              </a:ext>
            </a:extLst>
          </p:cNvPr>
          <p:cNvSpPr txBox="1"/>
          <p:nvPr/>
        </p:nvSpPr>
        <p:spPr>
          <a:xfrm>
            <a:off x="136932" y="1016391"/>
            <a:ext cx="115182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 de la liste des services ayant orientés les personnes admises dans l’année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ABD394-2C5D-4ADB-B07F-69E18846452A}"/>
              </a:ext>
            </a:extLst>
          </p:cNvPr>
          <p:cNvSpPr txBox="1"/>
          <p:nvPr/>
        </p:nvSpPr>
        <p:spPr>
          <a:xfrm>
            <a:off x="136932" y="277257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VIII. Candidatures, admissions et refus d’admissions </a:t>
            </a:r>
          </a:p>
        </p:txBody>
      </p:sp>
    </p:spTree>
    <p:extLst>
      <p:ext uri="{BB962C8B-B14F-4D97-AF65-F5344CB8AC3E}">
        <p14:creationId xmlns:p14="http://schemas.microsoft.com/office/powerpoint/2010/main" val="4233706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27214E-082F-B141-4F0D-393B89BC7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0A6BA02-9CA6-BCE6-7766-4D1E20C5F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896130"/>
              </p:ext>
            </p:extLst>
          </p:nvPr>
        </p:nvGraphicFramePr>
        <p:xfrm>
          <a:off x="477194" y="1783080"/>
          <a:ext cx="8000054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93923">
                  <a:extLst>
                    <a:ext uri="{9D8B030D-6E8A-4147-A177-3AD203B41FA5}">
                      <a16:colId xmlns:a16="http://schemas.microsoft.com/office/drawing/2014/main" val="102025833"/>
                    </a:ext>
                  </a:extLst>
                </a:gridCol>
                <a:gridCol w="1306131">
                  <a:extLst>
                    <a:ext uri="{9D8B030D-6E8A-4147-A177-3AD203B41FA5}">
                      <a16:colId xmlns:a16="http://schemas.microsoft.com/office/drawing/2014/main" val="337230521"/>
                    </a:ext>
                  </a:extLst>
                </a:gridCol>
              </a:tblGrid>
              <a:tr h="253962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accompagnées de moins de 18 ans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85072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entre 18 et 45 ans compris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16910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accompagnées entre 46 et 60 ans compris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160331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de 61 ans ou plus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743457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B4405D-F26D-A446-F486-4C28D591BA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717355"/>
              </p:ext>
            </p:extLst>
          </p:nvPr>
        </p:nvGraphicFramePr>
        <p:xfrm>
          <a:off x="636989" y="4233488"/>
          <a:ext cx="7840259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9591">
                  <a:extLst>
                    <a:ext uri="{9D8B030D-6E8A-4147-A177-3AD203B41FA5}">
                      <a16:colId xmlns:a16="http://schemas.microsoft.com/office/drawing/2014/main" val="482316620"/>
                    </a:ext>
                  </a:extLst>
                </a:gridCol>
                <a:gridCol w="1900668">
                  <a:extLst>
                    <a:ext uri="{9D8B030D-6E8A-4147-A177-3AD203B41FA5}">
                      <a16:colId xmlns:a16="http://schemas.microsoft.com/office/drawing/2014/main" val="322480921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Nombre de personnes accompagnées :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926634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Célibataire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32604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En couple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7062089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1C2CB17F-3525-9E7B-B635-D909B9EA98E9}"/>
              </a:ext>
            </a:extLst>
          </p:cNvPr>
          <p:cNvSpPr txBox="1"/>
          <p:nvPr/>
        </p:nvSpPr>
        <p:spPr>
          <a:xfrm>
            <a:off x="136932" y="1016391"/>
            <a:ext cx="8147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Simplifications des items « âge » et « situation familiale » 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C8AB6C-F9E9-EC85-9FF1-DB2B2714D184}"/>
              </a:ext>
            </a:extLst>
          </p:cNvPr>
          <p:cNvSpPr txBox="1"/>
          <p:nvPr/>
        </p:nvSpPr>
        <p:spPr>
          <a:xfrm>
            <a:off x="136933" y="277257"/>
            <a:ext cx="47762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IX. Profil de la file active</a:t>
            </a:r>
          </a:p>
        </p:txBody>
      </p:sp>
    </p:spTree>
    <p:extLst>
      <p:ext uri="{BB962C8B-B14F-4D97-AF65-F5344CB8AC3E}">
        <p14:creationId xmlns:p14="http://schemas.microsoft.com/office/powerpoint/2010/main" val="2557543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27214E-082F-B141-4F0D-393B89BC7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17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C2CB17F-3525-9E7B-B635-D909B9EA98E9}"/>
              </a:ext>
            </a:extLst>
          </p:cNvPr>
          <p:cNvSpPr txBox="1"/>
          <p:nvPr/>
        </p:nvSpPr>
        <p:spPr>
          <a:xfrm>
            <a:off x="136932" y="1016391"/>
            <a:ext cx="115064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ACT hébergement : précisions apportées sur les modalités de logement/hébergement avant l’entrée en ACT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CC8AB6C-F9E9-EC85-9FF1-DB2B2714D184}"/>
              </a:ext>
            </a:extLst>
          </p:cNvPr>
          <p:cNvSpPr txBox="1"/>
          <p:nvPr/>
        </p:nvSpPr>
        <p:spPr>
          <a:xfrm>
            <a:off x="136933" y="277257"/>
            <a:ext cx="47762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IX. Profil de la file active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AE00CFB-86CF-8F52-535F-A05B43BA7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236626"/>
              </p:ext>
            </p:extLst>
          </p:nvPr>
        </p:nvGraphicFramePr>
        <p:xfrm>
          <a:off x="725909" y="2506318"/>
          <a:ext cx="8946866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6153">
                  <a:extLst>
                    <a:ext uri="{9D8B030D-6E8A-4147-A177-3AD203B41FA5}">
                      <a16:colId xmlns:a16="http://schemas.microsoft.com/office/drawing/2014/main" val="1330907130"/>
                    </a:ext>
                  </a:extLst>
                </a:gridCol>
                <a:gridCol w="1460713">
                  <a:extLst>
                    <a:ext uri="{9D8B030D-6E8A-4147-A177-3AD203B41FA5}">
                      <a16:colId xmlns:a16="http://schemas.microsoft.com/office/drawing/2014/main" val="24120151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un logement durable avant l'admission en ACT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98363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ayant un hébergement provisoire ou précaire ou dans un habitat indigne, </a:t>
                      </a:r>
                      <a:r>
                        <a:rPr lang="fr-FR" sz="1800" u="none" strike="noStrike" dirty="0" err="1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incurique</a:t>
                      </a:r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 ou inaccessible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10226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sans hébergement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29269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614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C6CA3D3-23B8-82D8-CF48-7AF2C1D05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18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75EFB34C-52CE-9A31-1E21-53306FCE8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536151"/>
              </p:ext>
            </p:extLst>
          </p:nvPr>
        </p:nvGraphicFramePr>
        <p:xfrm>
          <a:off x="1059029" y="2110522"/>
          <a:ext cx="8740064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74050">
                  <a:extLst>
                    <a:ext uri="{9D8B030D-6E8A-4147-A177-3AD203B41FA5}">
                      <a16:colId xmlns:a16="http://schemas.microsoft.com/office/drawing/2014/main" val="3071151780"/>
                    </a:ext>
                  </a:extLst>
                </a:gridCol>
                <a:gridCol w="1266014">
                  <a:extLst>
                    <a:ext uri="{9D8B030D-6E8A-4147-A177-3AD203B41FA5}">
                      <a16:colId xmlns:a16="http://schemas.microsoft.com/office/drawing/2014/main" val="98883029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Usage à risque ou nocif d' alcool 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610358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Usage à risque ou nocif de tabac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42744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Usage à risque ou nocif de substances psychoactives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805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Traitement de substitution aux opiacés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904316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Usage à risque ou nocif de médicaments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18701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Addiction non liée à un produit : jeux, internet, téléphone…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01705288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8F0081B-1F3D-7400-E336-70A3E2AD4B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914657"/>
              </p:ext>
            </p:extLst>
          </p:nvPr>
        </p:nvGraphicFramePr>
        <p:xfrm>
          <a:off x="581357" y="4838576"/>
          <a:ext cx="10554077" cy="1120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76494">
                  <a:extLst>
                    <a:ext uri="{9D8B030D-6E8A-4147-A177-3AD203B41FA5}">
                      <a16:colId xmlns:a16="http://schemas.microsoft.com/office/drawing/2014/main" val="2032180784"/>
                    </a:ext>
                  </a:extLst>
                </a:gridCol>
                <a:gridCol w="1228253">
                  <a:extLst>
                    <a:ext uri="{9D8B030D-6E8A-4147-A177-3AD203B41FA5}">
                      <a16:colId xmlns:a16="http://schemas.microsoft.com/office/drawing/2014/main" val="355847432"/>
                    </a:ext>
                  </a:extLst>
                </a:gridCol>
                <a:gridCol w="1473518">
                  <a:extLst>
                    <a:ext uri="{9D8B030D-6E8A-4147-A177-3AD203B41FA5}">
                      <a16:colId xmlns:a16="http://schemas.microsoft.com/office/drawing/2014/main" val="2268275489"/>
                    </a:ext>
                  </a:extLst>
                </a:gridCol>
                <a:gridCol w="1473518">
                  <a:extLst>
                    <a:ext uri="{9D8B030D-6E8A-4147-A177-3AD203B41FA5}">
                      <a16:colId xmlns:a16="http://schemas.microsoft.com/office/drawing/2014/main" val="3717948987"/>
                    </a:ext>
                  </a:extLst>
                </a:gridCol>
                <a:gridCol w="1473518">
                  <a:extLst>
                    <a:ext uri="{9D8B030D-6E8A-4147-A177-3AD203B41FA5}">
                      <a16:colId xmlns:a16="http://schemas.microsoft.com/office/drawing/2014/main" val="2008475309"/>
                    </a:ext>
                  </a:extLst>
                </a:gridCol>
                <a:gridCol w="1528776">
                  <a:extLst>
                    <a:ext uri="{9D8B030D-6E8A-4147-A177-3AD203B41FA5}">
                      <a16:colId xmlns:a16="http://schemas.microsoft.com/office/drawing/2014/main" val="41619501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Nombre de personnes accompagnées :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Femme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Homme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Transgenre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Mineur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Total</a:t>
                      </a:r>
                      <a:endParaRPr lang="fr-FR" sz="1800" b="1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5977896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 avec une situation de handicap reconnue par la MDPH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3688084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02FE28C5-7F09-422B-07F0-10BBDADA1CD7}"/>
              </a:ext>
            </a:extLst>
          </p:cNvPr>
          <p:cNvSpPr txBox="1"/>
          <p:nvPr/>
        </p:nvSpPr>
        <p:spPr>
          <a:xfrm>
            <a:off x="136932" y="756680"/>
            <a:ext cx="112168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Modifications des listes des pathologies principales et des comorbidités (comme pour les candidatures)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CB9003-8DF2-7A75-1778-E4D3D85CB649}"/>
              </a:ext>
            </a:extLst>
          </p:cNvPr>
          <p:cNvSpPr txBox="1"/>
          <p:nvPr/>
        </p:nvSpPr>
        <p:spPr>
          <a:xfrm>
            <a:off x="136932" y="229045"/>
            <a:ext cx="47762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IX. Profil de la file active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90D953F-46C5-F3EC-7C06-7CB44C46AC5F}"/>
              </a:ext>
            </a:extLst>
          </p:cNvPr>
          <p:cNvSpPr txBox="1"/>
          <p:nvPr/>
        </p:nvSpPr>
        <p:spPr>
          <a:xfrm>
            <a:off x="136932" y="1619315"/>
            <a:ext cx="112168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 de l’item « pratiques addictives »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00781F8-7BB2-A696-48C2-21D11DE6454D}"/>
              </a:ext>
            </a:extLst>
          </p:cNvPr>
          <p:cNvSpPr txBox="1"/>
          <p:nvPr/>
        </p:nvSpPr>
        <p:spPr>
          <a:xfrm>
            <a:off x="136932" y="4128967"/>
            <a:ext cx="112168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 de l’item « Situation de handicap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151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B7DA90D-D5AC-B731-241B-6ADFC55E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19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7C58F27-51C0-60BB-CA18-5060DE9BC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621132"/>
              </p:ext>
            </p:extLst>
          </p:nvPr>
        </p:nvGraphicFramePr>
        <p:xfrm>
          <a:off x="267459" y="1601152"/>
          <a:ext cx="10349363" cy="4495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50240">
                  <a:extLst>
                    <a:ext uri="{9D8B030D-6E8A-4147-A177-3AD203B41FA5}">
                      <a16:colId xmlns:a16="http://schemas.microsoft.com/office/drawing/2014/main" val="1350064326"/>
                    </a:ext>
                  </a:extLst>
                </a:gridCol>
                <a:gridCol w="1499123">
                  <a:extLst>
                    <a:ext uri="{9D8B030D-6E8A-4147-A177-3AD203B41FA5}">
                      <a16:colId xmlns:a16="http://schemas.microsoft.com/office/drawing/2014/main" val="382526440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décédé pendant l'accompagnement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28366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eu accès à un logement autonome avec  bail direct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4869718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ayant accédé à un logement autonome avec bail glissant ou un logement accompagné 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906562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ayant accédé à un hébergement pérenne chez des proches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0337389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ayant accédé à un hébergement provisoire ou précaire (chez des proches, en hôtel, hébergement d'urgence…)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29072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ayant intégré un établissement social du dispositif AHI (CHRS, CHU)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288472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ayant intégré un établissement social du dispositif national d'accueil (DNA)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11789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ayant intégré un LAM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184450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intégré un établissement médico-social pour personnes agées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6595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intégré un établissement médico-social pour personnes en situation de handicap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52484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intégré un établissement médico-social spécialisé en addictologie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335824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ayant été admis dans un établissement de santé (hôpital, SSR…)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670511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été admis en hôpital psychiatrique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6749994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ayant été emprisonnés dans un établissement pénitenciaire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097716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étant rentrés dans leur pays d'origine (volontairement ou non)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083532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31442B2-2148-AE9C-25D6-32154CC3BC24}"/>
              </a:ext>
            </a:extLst>
          </p:cNvPr>
          <p:cNvSpPr txBox="1"/>
          <p:nvPr/>
        </p:nvSpPr>
        <p:spPr>
          <a:xfrm>
            <a:off x="136932" y="791632"/>
            <a:ext cx="89115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Modification de la liste des orientations à la sortie de l’ACT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D708FA-8E7D-F465-3C7D-3402D437A00B}"/>
              </a:ext>
            </a:extLst>
          </p:cNvPr>
          <p:cNvSpPr txBox="1"/>
          <p:nvPr/>
        </p:nvSpPr>
        <p:spPr>
          <a:xfrm>
            <a:off x="136932" y="229045"/>
            <a:ext cx="47762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IX. Les sorties</a:t>
            </a:r>
          </a:p>
        </p:txBody>
      </p:sp>
    </p:spTree>
    <p:extLst>
      <p:ext uri="{BB962C8B-B14F-4D97-AF65-F5344CB8AC3E}">
        <p14:creationId xmlns:p14="http://schemas.microsoft.com/office/powerpoint/2010/main" val="361002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3E509C-A77E-796A-99B7-BBF5536B0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2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6250A15-2495-C2CD-8B51-D430B0235466}"/>
              </a:ext>
            </a:extLst>
          </p:cNvPr>
          <p:cNvSpPr txBox="1"/>
          <p:nvPr/>
        </p:nvSpPr>
        <p:spPr>
          <a:xfrm>
            <a:off x="234239" y="501650"/>
            <a:ext cx="117235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70C0"/>
                </a:solidFill>
                <a:latin typeface="Luciole" panose="020B0500020200000003" pitchFamily="34" charset="0"/>
              </a:rPr>
              <a:t>Un souhait de la direction générale de la santé de </a:t>
            </a:r>
            <a:r>
              <a:rPr lang="fr-FR" sz="2400" b="1" dirty="0">
                <a:solidFill>
                  <a:srgbClr val="FF0000"/>
                </a:solidFill>
                <a:latin typeface="Luciole" panose="020B0500020200000003" pitchFamily="34" charset="0"/>
              </a:rPr>
              <a:t>faciliter le renseignement </a:t>
            </a:r>
            <a:r>
              <a:rPr lang="fr-FR" sz="2400" b="1" dirty="0">
                <a:solidFill>
                  <a:srgbClr val="0070C0"/>
                </a:solidFill>
                <a:latin typeface="Luciole" panose="020B0500020200000003" pitchFamily="34" charset="0"/>
              </a:rPr>
              <a:t>des RASA </a:t>
            </a:r>
            <a:r>
              <a:rPr lang="fr-FR" sz="2400" b="1" dirty="0">
                <a:solidFill>
                  <a:srgbClr val="FF0000"/>
                </a:solidFill>
                <a:latin typeface="Luciole" panose="020B0500020200000003" pitchFamily="34" charset="0"/>
              </a:rPr>
              <a:t>et d’améliorer leur portée en termes de lisibilité et de valorisation des ACT</a:t>
            </a:r>
            <a:endParaRPr lang="fr-FR" sz="2400" dirty="0">
              <a:solidFill>
                <a:srgbClr val="FF0000"/>
              </a:solidFill>
              <a:latin typeface="Luciole" panose="020B0500020200000003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D9ED72E-AA1A-901C-5EF8-2679FBC7765B}"/>
              </a:ext>
            </a:extLst>
          </p:cNvPr>
          <p:cNvSpPr txBox="1"/>
          <p:nvPr/>
        </p:nvSpPr>
        <p:spPr>
          <a:xfrm>
            <a:off x="1107996" y="1594155"/>
            <a:ext cx="88742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Un groupe de travail coordonné par Morgane NICOT (DGS/SP/SP2) avec : </a:t>
            </a:r>
          </a:p>
          <a:p>
            <a:endParaRPr lang="fr-FR" sz="2000" dirty="0">
              <a:latin typeface="Luciole" panose="020B05000202000000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l’ARS Bourgogne-Franche-Comté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l’ARS Île-de-France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la Fédération Santé et Habitat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les ACT Hébergement et Hors les murs MONTJOIE (Pays de la Loire)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les ACT Hébergement et Hors les murs ARSEA GALA (Grand Est)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Luciole" panose="020B0500020200000003" pitchFamily="34" charset="0"/>
              </a:rPr>
              <a:t>les ACT Hébergement et Hors les murs L’ABRI (Normandie).</a:t>
            </a:r>
          </a:p>
          <a:p>
            <a:endParaRPr lang="fr-FR" sz="2000" dirty="0">
              <a:latin typeface="Luciole" panose="020B0500020200000003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E5FBBB-B8AA-F15C-24AA-D82EBDECEBF4}"/>
              </a:ext>
            </a:extLst>
          </p:cNvPr>
          <p:cNvSpPr txBox="1"/>
          <p:nvPr/>
        </p:nvSpPr>
        <p:spPr>
          <a:xfrm>
            <a:off x="986076" y="4638682"/>
            <a:ext cx="105150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Réunions en visioconférence et nombreux échanges par courriels de décembre 2022 à février 2023</a:t>
            </a:r>
          </a:p>
        </p:txBody>
      </p:sp>
    </p:spTree>
    <p:extLst>
      <p:ext uri="{BB962C8B-B14F-4D97-AF65-F5344CB8AC3E}">
        <p14:creationId xmlns:p14="http://schemas.microsoft.com/office/powerpoint/2010/main" val="3528671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5029E48-8252-227E-5DDD-2E102373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20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3D37DB-0365-0853-C96C-0CCEA89FA591}"/>
              </a:ext>
            </a:extLst>
          </p:cNvPr>
          <p:cNvSpPr txBox="1"/>
          <p:nvPr/>
        </p:nvSpPr>
        <p:spPr>
          <a:xfrm>
            <a:off x="3454034" y="1331893"/>
            <a:ext cx="39994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>
                <a:latin typeface="Luciole" panose="020B0500020200000003" pitchFamily="34" charset="0"/>
              </a:rPr>
              <a:t>MERCI DE VOTRE ATTENTION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DDD5FA-A75C-2B23-2F2D-E4F61CCC086E}"/>
              </a:ext>
            </a:extLst>
          </p:cNvPr>
          <p:cNvSpPr txBox="1"/>
          <p:nvPr/>
        </p:nvSpPr>
        <p:spPr>
          <a:xfrm>
            <a:off x="367934" y="5264497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Luciole" panose="020B0500020200000003" pitchFamily="34" charset="0"/>
              </a:rPr>
              <a:t>Police luciole conçue spécifiquement pour les personnes malvoyantes. Téléchargement libre sur : </a:t>
            </a:r>
            <a:r>
              <a:rPr lang="fr-FR" sz="1400" dirty="0">
                <a:latin typeface="Luciole" panose="020B0500020200000003" pitchFamily="34" charset="0"/>
                <a:hlinkClick r:id="rId2"/>
              </a:rPr>
              <a:t>http://luciole-vision.com/</a:t>
            </a:r>
            <a:endParaRPr lang="fr-FR" sz="1400" dirty="0">
              <a:latin typeface="Luciole" panose="020B0500020200000003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C244DD7-100D-13B9-492F-526D3C1664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358" y="2774950"/>
            <a:ext cx="3244850" cy="1308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986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0EBB90-0DF4-DDC5-6C44-C2F95B8B4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3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8E9AEE-4CCE-AF56-B5A0-0D0696F1B0B1}"/>
              </a:ext>
            </a:extLst>
          </p:cNvPr>
          <p:cNvSpPr txBox="1"/>
          <p:nvPr/>
        </p:nvSpPr>
        <p:spPr>
          <a:xfrm>
            <a:off x="0" y="2833978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latin typeface="Luciole" panose="020B0500020200000003" pitchFamily="34" charset="0"/>
              </a:rPr>
              <a:t>Les principales modifications</a:t>
            </a:r>
            <a:endParaRPr lang="fr-FR" sz="3200" dirty="0">
              <a:latin typeface="Luciole" panose="020B05000202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76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3E509C-A77E-796A-99B7-BBF5536B0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4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D9ED72E-AA1A-901C-5EF8-2679FBC7765B}"/>
              </a:ext>
            </a:extLst>
          </p:cNvPr>
          <p:cNvSpPr txBox="1"/>
          <p:nvPr/>
        </p:nvSpPr>
        <p:spPr>
          <a:xfrm>
            <a:off x="178115" y="690614"/>
            <a:ext cx="11835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La liste des </a:t>
            </a:r>
            <a:r>
              <a:rPr lang="fr-FR" sz="2000">
                <a:latin typeface="Luciole" panose="020B0500020200000003" pitchFamily="34" charset="0"/>
              </a:rPr>
              <a:t>partenaires a </a:t>
            </a:r>
            <a:r>
              <a:rPr lang="fr-FR" sz="2000" dirty="0">
                <a:latin typeface="Luciole" panose="020B0500020200000003" pitchFamily="34" charset="0"/>
              </a:rPr>
              <a:t>été révisée.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654007-0A93-71CA-A39E-D79D062ECE35}"/>
              </a:ext>
            </a:extLst>
          </p:cNvPr>
          <p:cNvSpPr txBox="1"/>
          <p:nvPr/>
        </p:nvSpPr>
        <p:spPr>
          <a:xfrm>
            <a:off x="119670" y="1816911"/>
            <a:ext cx="8505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La liste des métiers constituants l'équipe des ACT a été révisée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726B6100-1549-698D-CEA3-C2CF25AA7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029401"/>
              </p:ext>
            </p:extLst>
          </p:nvPr>
        </p:nvGraphicFramePr>
        <p:xfrm>
          <a:off x="178115" y="2498650"/>
          <a:ext cx="9422451" cy="24497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9197">
                  <a:extLst>
                    <a:ext uri="{9D8B030D-6E8A-4147-A177-3AD203B41FA5}">
                      <a16:colId xmlns:a16="http://schemas.microsoft.com/office/drawing/2014/main" val="2545997639"/>
                    </a:ext>
                  </a:extLst>
                </a:gridCol>
                <a:gridCol w="1313996">
                  <a:extLst>
                    <a:ext uri="{9D8B030D-6E8A-4147-A177-3AD203B41FA5}">
                      <a16:colId xmlns:a16="http://schemas.microsoft.com/office/drawing/2014/main" val="252761276"/>
                    </a:ext>
                  </a:extLst>
                </a:gridCol>
                <a:gridCol w="68333">
                  <a:extLst>
                    <a:ext uri="{9D8B030D-6E8A-4147-A177-3AD203B41FA5}">
                      <a16:colId xmlns:a16="http://schemas.microsoft.com/office/drawing/2014/main" val="3401758580"/>
                    </a:ext>
                  </a:extLst>
                </a:gridCol>
                <a:gridCol w="1514902">
                  <a:extLst>
                    <a:ext uri="{9D8B030D-6E8A-4147-A177-3AD203B41FA5}">
                      <a16:colId xmlns:a16="http://schemas.microsoft.com/office/drawing/2014/main" val="2816119543"/>
                    </a:ext>
                  </a:extLst>
                </a:gridCol>
                <a:gridCol w="1924334">
                  <a:extLst>
                    <a:ext uri="{9D8B030D-6E8A-4147-A177-3AD203B41FA5}">
                      <a16:colId xmlns:a16="http://schemas.microsoft.com/office/drawing/2014/main" val="2714937132"/>
                    </a:ext>
                  </a:extLst>
                </a:gridCol>
                <a:gridCol w="1748416">
                  <a:extLst>
                    <a:ext uri="{9D8B030D-6E8A-4147-A177-3AD203B41FA5}">
                      <a16:colId xmlns:a16="http://schemas.microsoft.com/office/drawing/2014/main" val="1470431793"/>
                    </a:ext>
                  </a:extLst>
                </a:gridCol>
                <a:gridCol w="1363273">
                  <a:extLst>
                    <a:ext uri="{9D8B030D-6E8A-4147-A177-3AD203B41FA5}">
                      <a16:colId xmlns:a16="http://schemas.microsoft.com/office/drawing/2014/main" val="3574779703"/>
                    </a:ext>
                  </a:extLst>
                </a:gridCol>
              </a:tblGrid>
              <a:tr h="1729252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Salariés de la structure</a:t>
                      </a:r>
                      <a:b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</a:br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(en ETPT)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Vacations (en ETPT)</a:t>
                      </a:r>
                      <a:endParaRPr lang="fr-FR" sz="1800" b="1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Mis à disposition par d'autres structures</a:t>
                      </a:r>
                      <a:b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</a:br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(en ETPT)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Total</a:t>
                      </a:r>
                      <a:endParaRPr lang="fr-FR" sz="1800" b="1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76812346"/>
                  </a:ext>
                </a:extLst>
              </a:tr>
              <a:tr h="360261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Médecin généraliste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0,00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3888933"/>
                  </a:ext>
                </a:extLst>
              </a:tr>
              <a:tr h="360261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Médecin spécialiste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0,00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3445010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4B1E0E44-F94B-FEE6-8BB3-2525FE53B315}"/>
              </a:ext>
            </a:extLst>
          </p:cNvPr>
          <p:cNvSpPr txBox="1"/>
          <p:nvPr/>
        </p:nvSpPr>
        <p:spPr>
          <a:xfrm>
            <a:off x="302366" y="5614843"/>
            <a:ext cx="10590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Luciole" panose="020B0500020200000003" pitchFamily="34" charset="0"/>
              </a:rPr>
              <a:t>« En nombre d'Equivalent Temps Plein Travaillé-ETPT </a:t>
            </a:r>
            <a:r>
              <a:rPr lang="fr-FR" b="1" dirty="0">
                <a:solidFill>
                  <a:srgbClr val="FF0000"/>
                </a:solidFill>
                <a:latin typeface="Luciole" panose="020B0500020200000003" pitchFamily="34" charset="0"/>
              </a:rPr>
              <a:t>au 31/12 </a:t>
            </a:r>
            <a:r>
              <a:rPr lang="fr-FR" dirty="0">
                <a:latin typeface="Luciole" panose="020B0500020200000003" pitchFamily="34" charset="0"/>
              </a:rPr>
              <a:t>de l'année concernée »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A6BFCE7-AACF-8B20-2B5B-35522664062E}"/>
              </a:ext>
            </a:extLst>
          </p:cNvPr>
          <p:cNvSpPr txBox="1"/>
          <p:nvPr/>
        </p:nvSpPr>
        <p:spPr>
          <a:xfrm>
            <a:off x="119670" y="135390"/>
            <a:ext cx="25962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I. Structure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105827-A1D3-C116-1681-0516073069C5}"/>
              </a:ext>
            </a:extLst>
          </p:cNvPr>
          <p:cNvSpPr txBox="1"/>
          <p:nvPr/>
        </p:nvSpPr>
        <p:spPr>
          <a:xfrm>
            <a:off x="178115" y="1243157"/>
            <a:ext cx="5008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III. L'équipe salariale</a:t>
            </a:r>
          </a:p>
        </p:txBody>
      </p:sp>
    </p:spTree>
    <p:extLst>
      <p:ext uri="{BB962C8B-B14F-4D97-AF65-F5344CB8AC3E}">
        <p14:creationId xmlns:p14="http://schemas.microsoft.com/office/powerpoint/2010/main" val="263496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9C08993-E56A-CEB6-FBF6-2EB9A3223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A43468E-4F5F-9BBC-415D-5852E3CB85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89675"/>
              </p:ext>
            </p:extLst>
          </p:nvPr>
        </p:nvGraphicFramePr>
        <p:xfrm>
          <a:off x="3534984" y="1303594"/>
          <a:ext cx="5656261" cy="22431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5046">
                  <a:extLst>
                    <a:ext uri="{9D8B030D-6E8A-4147-A177-3AD203B41FA5}">
                      <a16:colId xmlns:a16="http://schemas.microsoft.com/office/drawing/2014/main" val="3140345363"/>
                    </a:ext>
                  </a:extLst>
                </a:gridCol>
                <a:gridCol w="1371215">
                  <a:extLst>
                    <a:ext uri="{9D8B030D-6E8A-4147-A177-3AD203B41FA5}">
                      <a16:colId xmlns:a16="http://schemas.microsoft.com/office/drawing/2014/main" val="905151693"/>
                    </a:ext>
                  </a:extLst>
                </a:gridCol>
              </a:tblGrid>
              <a:tr h="1281793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Temps partagés entre membres de l'équipe :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d'heures dans l'année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9959320"/>
                  </a:ext>
                </a:extLst>
              </a:tr>
              <a:tr h="320448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pour des réunions d'équipe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8502588"/>
                  </a:ext>
                </a:extLst>
              </a:tr>
              <a:tr h="320448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pour des synthèses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36312919"/>
                  </a:ext>
                </a:extLst>
              </a:tr>
              <a:tr h="320448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pour de l'analyse des pratiques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081721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5F36094E-B58D-93EC-7AC3-54E03BFE139C}"/>
              </a:ext>
            </a:extLst>
          </p:cNvPr>
          <p:cNvSpPr txBox="1"/>
          <p:nvPr/>
        </p:nvSpPr>
        <p:spPr>
          <a:xfrm>
            <a:off x="123285" y="1372311"/>
            <a:ext cx="2347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Un nouvel item</a:t>
            </a:r>
            <a:endParaRPr lang="fr-FR" sz="2000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96257F7-F724-EB19-0F09-35B42658F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629389"/>
              </p:ext>
            </p:extLst>
          </p:nvPr>
        </p:nvGraphicFramePr>
        <p:xfrm>
          <a:off x="3698757" y="5172166"/>
          <a:ext cx="4298832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2409">
                  <a:extLst>
                    <a:ext uri="{9D8B030D-6E8A-4147-A177-3AD203B41FA5}">
                      <a16:colId xmlns:a16="http://schemas.microsoft.com/office/drawing/2014/main" val="3234668413"/>
                    </a:ext>
                  </a:extLst>
                </a:gridCol>
                <a:gridCol w="1042141">
                  <a:extLst>
                    <a:ext uri="{9D8B030D-6E8A-4147-A177-3AD203B41FA5}">
                      <a16:colId xmlns:a16="http://schemas.microsoft.com/office/drawing/2014/main" val="3647865099"/>
                    </a:ext>
                  </a:extLst>
                </a:gridCol>
                <a:gridCol w="1042141">
                  <a:extLst>
                    <a:ext uri="{9D8B030D-6E8A-4147-A177-3AD203B41FA5}">
                      <a16:colId xmlns:a16="http://schemas.microsoft.com/office/drawing/2014/main" val="479770276"/>
                    </a:ext>
                  </a:extLst>
                </a:gridCol>
                <a:gridCol w="1042141">
                  <a:extLst>
                    <a:ext uri="{9D8B030D-6E8A-4147-A177-3AD203B41FA5}">
                      <a16:colId xmlns:a16="http://schemas.microsoft.com/office/drawing/2014/main" val="2277583479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Temps de trajets annuel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5184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78440299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C5F85DFB-9D36-FC11-5CA1-9A80EE02A68C}"/>
              </a:ext>
            </a:extLst>
          </p:cNvPr>
          <p:cNvSpPr txBox="1"/>
          <p:nvPr/>
        </p:nvSpPr>
        <p:spPr>
          <a:xfrm>
            <a:off x="123285" y="4289364"/>
            <a:ext cx="9067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Un item supplémentaire uniquement pour le RASA Hors les murs : </a:t>
            </a:r>
            <a:endParaRPr lang="fr-FR" sz="2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1C7162B-67FC-ADED-7380-09DA1431AD8B}"/>
              </a:ext>
            </a:extLst>
          </p:cNvPr>
          <p:cNvSpPr txBox="1"/>
          <p:nvPr/>
        </p:nvSpPr>
        <p:spPr>
          <a:xfrm>
            <a:off x="123285" y="370312"/>
            <a:ext cx="5008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III. L'équipe salariale</a:t>
            </a:r>
          </a:p>
        </p:txBody>
      </p:sp>
    </p:spTree>
    <p:extLst>
      <p:ext uri="{BB962C8B-B14F-4D97-AF65-F5344CB8AC3E}">
        <p14:creationId xmlns:p14="http://schemas.microsoft.com/office/powerpoint/2010/main" val="3856942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09EF349-4189-5D46-0592-D720E4A44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FF3A498-433F-FF2A-80FC-BDFB4BF8A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27746"/>
              </p:ext>
            </p:extLst>
          </p:nvPr>
        </p:nvGraphicFramePr>
        <p:xfrm>
          <a:off x="423535" y="1451930"/>
          <a:ext cx="9569594" cy="2846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452">
                  <a:extLst>
                    <a:ext uri="{9D8B030D-6E8A-4147-A177-3AD203B41FA5}">
                      <a16:colId xmlns:a16="http://schemas.microsoft.com/office/drawing/2014/main" val="2506134357"/>
                    </a:ext>
                  </a:extLst>
                </a:gridCol>
                <a:gridCol w="1334516">
                  <a:extLst>
                    <a:ext uri="{9D8B030D-6E8A-4147-A177-3AD203B41FA5}">
                      <a16:colId xmlns:a16="http://schemas.microsoft.com/office/drawing/2014/main" val="632295094"/>
                    </a:ext>
                  </a:extLst>
                </a:gridCol>
                <a:gridCol w="1334516">
                  <a:extLst>
                    <a:ext uri="{9D8B030D-6E8A-4147-A177-3AD203B41FA5}">
                      <a16:colId xmlns:a16="http://schemas.microsoft.com/office/drawing/2014/main" val="3908049498"/>
                    </a:ext>
                  </a:extLst>
                </a:gridCol>
                <a:gridCol w="1334516">
                  <a:extLst>
                    <a:ext uri="{9D8B030D-6E8A-4147-A177-3AD203B41FA5}">
                      <a16:colId xmlns:a16="http://schemas.microsoft.com/office/drawing/2014/main" val="4038378313"/>
                    </a:ext>
                  </a:extLst>
                </a:gridCol>
                <a:gridCol w="1334516">
                  <a:extLst>
                    <a:ext uri="{9D8B030D-6E8A-4147-A177-3AD203B41FA5}">
                      <a16:colId xmlns:a16="http://schemas.microsoft.com/office/drawing/2014/main" val="2324375746"/>
                    </a:ext>
                  </a:extLst>
                </a:gridCol>
                <a:gridCol w="1334516">
                  <a:extLst>
                    <a:ext uri="{9D8B030D-6E8A-4147-A177-3AD203B41FA5}">
                      <a16:colId xmlns:a16="http://schemas.microsoft.com/office/drawing/2014/main" val="3188930407"/>
                    </a:ext>
                  </a:extLst>
                </a:gridCol>
                <a:gridCol w="1384562">
                  <a:extLst>
                    <a:ext uri="{9D8B030D-6E8A-4147-A177-3AD203B41FA5}">
                      <a16:colId xmlns:a16="http://schemas.microsoft.com/office/drawing/2014/main" val="264491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Femme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Homme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Transgenre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Mineur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Total</a:t>
                      </a:r>
                      <a:endParaRPr lang="fr-FR" sz="1800" b="1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80163604"/>
                  </a:ext>
                </a:extLst>
              </a:tr>
              <a:tr h="59055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accompagnées  dans l'année (File active)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898679"/>
                  </a:ext>
                </a:extLst>
              </a:tr>
              <a:tr h="59055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Dont nombre de personnes allophones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5435596"/>
                  </a:ext>
                </a:extLst>
              </a:tr>
              <a:tr h="60960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dont nouvelles personnes accompagnées dans l'année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1520444"/>
                  </a:ext>
                </a:extLst>
              </a:tr>
              <a:tr h="390525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dont nombre de sortants dans l'année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0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5744571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743E9BA0-F1C3-8ECE-B30D-B4C208043E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186970"/>
              </p:ext>
            </p:extLst>
          </p:nvPr>
        </p:nvGraphicFramePr>
        <p:xfrm>
          <a:off x="420450" y="5131313"/>
          <a:ext cx="7047505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3842">
                  <a:extLst>
                    <a:ext uri="{9D8B030D-6E8A-4147-A177-3AD203B41FA5}">
                      <a16:colId xmlns:a16="http://schemas.microsoft.com/office/drawing/2014/main" val="881541736"/>
                    </a:ext>
                  </a:extLst>
                </a:gridCol>
                <a:gridCol w="1940203">
                  <a:extLst>
                    <a:ext uri="{9D8B030D-6E8A-4147-A177-3AD203B41FA5}">
                      <a16:colId xmlns:a16="http://schemas.microsoft.com/office/drawing/2014/main" val="3331742899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624928270"/>
                    </a:ext>
                  </a:extLst>
                </a:gridCol>
                <a:gridCol w="982801">
                  <a:extLst>
                    <a:ext uri="{9D8B030D-6E8A-4147-A177-3AD203B41FA5}">
                      <a16:colId xmlns:a16="http://schemas.microsoft.com/office/drawing/2014/main" val="1000475482"/>
                    </a:ext>
                  </a:extLst>
                </a:gridCol>
                <a:gridCol w="982801">
                  <a:extLst>
                    <a:ext uri="{9D8B030D-6E8A-4147-A177-3AD203B41FA5}">
                      <a16:colId xmlns:a16="http://schemas.microsoft.com/office/drawing/2014/main" val="463057580"/>
                    </a:ext>
                  </a:extLst>
                </a:gridCol>
                <a:gridCol w="982801">
                  <a:extLst>
                    <a:ext uri="{9D8B030D-6E8A-4147-A177-3AD203B41FA5}">
                      <a16:colId xmlns:a16="http://schemas.microsoft.com/office/drawing/2014/main" val="1967848811"/>
                    </a:ext>
                  </a:extLst>
                </a:gridCol>
                <a:gridCol w="1019657">
                  <a:extLst>
                    <a:ext uri="{9D8B030D-6E8A-4147-A177-3AD203B41FA5}">
                      <a16:colId xmlns:a16="http://schemas.microsoft.com/office/drawing/2014/main" val="979939722"/>
                    </a:ext>
                  </a:extLst>
                </a:gridCol>
              </a:tblGrid>
              <a:tr h="4116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Langues parlées par les personnes accompagnées allophones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2321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97450656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193D049A-A97C-0799-8809-C73F9BBEA334}"/>
              </a:ext>
            </a:extLst>
          </p:cNvPr>
          <p:cNvSpPr txBox="1"/>
          <p:nvPr/>
        </p:nvSpPr>
        <p:spPr>
          <a:xfrm>
            <a:off x="123285" y="370312"/>
            <a:ext cx="5008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IV. La file active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F1422B-0763-0152-527B-6D9820D812F4}"/>
              </a:ext>
            </a:extLst>
          </p:cNvPr>
          <p:cNvSpPr txBox="1"/>
          <p:nvPr/>
        </p:nvSpPr>
        <p:spPr>
          <a:xfrm>
            <a:off x="423535" y="905257"/>
            <a:ext cx="35206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2 nouveaux items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929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017AC8F-7412-BD24-CF31-60438DE9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DD8DB7A5-6093-9FD7-C351-0083295E90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94322"/>
              </p:ext>
            </p:extLst>
          </p:nvPr>
        </p:nvGraphicFramePr>
        <p:xfrm>
          <a:off x="456062" y="2599045"/>
          <a:ext cx="9029131" cy="26962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54987">
                  <a:extLst>
                    <a:ext uri="{9D8B030D-6E8A-4147-A177-3AD203B41FA5}">
                      <a16:colId xmlns:a16="http://schemas.microsoft.com/office/drawing/2014/main" val="819568175"/>
                    </a:ext>
                  </a:extLst>
                </a:gridCol>
                <a:gridCol w="1474144">
                  <a:extLst>
                    <a:ext uri="{9D8B030D-6E8A-4147-A177-3AD203B41FA5}">
                      <a16:colId xmlns:a16="http://schemas.microsoft.com/office/drawing/2014/main" val="1238056457"/>
                    </a:ext>
                  </a:extLst>
                </a:gridCol>
              </a:tblGrid>
              <a:tr h="5991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Nombre de personnes accompagnées dans leurs logements durables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91308726"/>
                  </a:ext>
                </a:extLst>
              </a:tr>
              <a:tr h="5991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dans une institution sociale du dispositif AHI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66329239"/>
                  </a:ext>
                </a:extLst>
              </a:tr>
              <a:tr h="5991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accompagnées dans une institution sociale du dispositif national d'accueil (DNA)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1641731"/>
                  </a:ext>
                </a:extLst>
              </a:tr>
              <a:tr h="299587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avec un hébergement précaire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4675192"/>
                  </a:ext>
                </a:extLst>
              </a:tr>
              <a:tr h="5991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sans logement ni hébergement - accompagnement directement à la rue (maraudes)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6169524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07429732-AEF6-E07A-CD31-D27AAC82B1CD}"/>
              </a:ext>
            </a:extLst>
          </p:cNvPr>
          <p:cNvSpPr txBox="1"/>
          <p:nvPr/>
        </p:nvSpPr>
        <p:spPr>
          <a:xfrm>
            <a:off x="257389" y="1283382"/>
            <a:ext cx="64415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Uniquement</a:t>
            </a:r>
            <a:r>
              <a:rPr lang="fr-FR" dirty="0">
                <a:latin typeface="Luciole" panose="020B0500020200000003" pitchFamily="34" charset="0"/>
              </a:rPr>
              <a:t> pour le RASA hors les murs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9B4F539-5A66-230C-E8B9-5AB294BBFDD8}"/>
              </a:ext>
            </a:extLst>
          </p:cNvPr>
          <p:cNvSpPr txBox="1"/>
          <p:nvPr/>
        </p:nvSpPr>
        <p:spPr>
          <a:xfrm>
            <a:off x="123284" y="370312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V. Capacité et modalités d’accompagnement</a:t>
            </a:r>
          </a:p>
        </p:txBody>
      </p:sp>
    </p:spTree>
    <p:extLst>
      <p:ext uri="{BB962C8B-B14F-4D97-AF65-F5344CB8AC3E}">
        <p14:creationId xmlns:p14="http://schemas.microsoft.com/office/powerpoint/2010/main" val="19456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C8235EF-E780-BCFE-D61E-0B1D23D4B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B381B15-A003-9438-522D-419460FF2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138722"/>
              </p:ext>
            </p:extLst>
          </p:nvPr>
        </p:nvGraphicFramePr>
        <p:xfrm>
          <a:off x="305938" y="2107300"/>
          <a:ext cx="9676262" cy="3589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9311">
                  <a:extLst>
                    <a:ext uri="{9D8B030D-6E8A-4147-A177-3AD203B41FA5}">
                      <a16:colId xmlns:a16="http://schemas.microsoft.com/office/drawing/2014/main" val="2080369080"/>
                    </a:ext>
                  </a:extLst>
                </a:gridCol>
                <a:gridCol w="1349391">
                  <a:extLst>
                    <a:ext uri="{9D8B030D-6E8A-4147-A177-3AD203B41FA5}">
                      <a16:colId xmlns:a16="http://schemas.microsoft.com/office/drawing/2014/main" val="2757568498"/>
                    </a:ext>
                  </a:extLst>
                </a:gridCol>
                <a:gridCol w="1349391">
                  <a:extLst>
                    <a:ext uri="{9D8B030D-6E8A-4147-A177-3AD203B41FA5}">
                      <a16:colId xmlns:a16="http://schemas.microsoft.com/office/drawing/2014/main" val="2590637122"/>
                    </a:ext>
                  </a:extLst>
                </a:gridCol>
                <a:gridCol w="2698783">
                  <a:extLst>
                    <a:ext uri="{9D8B030D-6E8A-4147-A177-3AD203B41FA5}">
                      <a16:colId xmlns:a16="http://schemas.microsoft.com/office/drawing/2014/main" val="2383814968"/>
                    </a:ext>
                  </a:extLst>
                </a:gridCol>
                <a:gridCol w="2749386">
                  <a:extLst>
                    <a:ext uri="{9D8B030D-6E8A-4147-A177-3AD203B41FA5}">
                      <a16:colId xmlns:a16="http://schemas.microsoft.com/office/drawing/2014/main" val="2260065539"/>
                    </a:ext>
                  </a:extLst>
                </a:gridCol>
              </a:tblGrid>
              <a:tr h="568892"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accompagnées pendant l'année (file active)  : situation à l'entrée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sorties dans l'année (file active) : situation à la sortie (personne décédée comprise)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90167049"/>
                  </a:ext>
                </a:extLst>
              </a:tr>
              <a:tr h="371475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Personne de nationalité française (CNI, passeport, sans document…)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40811079"/>
                  </a:ext>
                </a:extLst>
              </a:tr>
              <a:tr h="571500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Personnes détenant la nationalité d'un pays membre de l'Union européenne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46225436"/>
                  </a:ext>
                </a:extLst>
              </a:tr>
              <a:tr h="381000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chemeClr val="tx1"/>
                          </a:solidFill>
                          <a:effectLst/>
                          <a:latin typeface="Luciole" panose="020B0500020200000003" pitchFamily="34" charset="0"/>
                        </a:rPr>
                        <a:t>Personnes originaires d'un autre pays en situation régulière</a:t>
                      </a:r>
                      <a:endParaRPr lang="fr-FR" sz="1800" b="0" i="0" u="none" strike="noStrike" dirty="0">
                        <a:solidFill>
                          <a:schemeClr val="tx1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9754876"/>
                  </a:ext>
                </a:extLst>
              </a:tr>
              <a:tr h="381000"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Personnes  originaires d'un autre pays en situation irrégulière 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8970044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F5264A77-C8F5-1880-C292-284139F1C8E2}"/>
              </a:ext>
            </a:extLst>
          </p:cNvPr>
          <p:cNvSpPr txBox="1"/>
          <p:nvPr/>
        </p:nvSpPr>
        <p:spPr>
          <a:xfrm>
            <a:off x="305938" y="5864188"/>
            <a:ext cx="898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latin typeface="Luciole" panose="020B0500020200000003" pitchFamily="34" charset="0"/>
              </a:rPr>
              <a:t>Pour les mineurs étrangers hors UE, on indiquera la situation des parents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E9A40A-105A-DAB7-F240-7A1EB5066477}"/>
              </a:ext>
            </a:extLst>
          </p:cNvPr>
          <p:cNvSpPr txBox="1"/>
          <p:nvPr/>
        </p:nvSpPr>
        <p:spPr>
          <a:xfrm>
            <a:off x="123284" y="370312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VI. Situation des personnes accompagnées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C68DFD7-EF79-E935-B9FB-8B9E7BCB8C66}"/>
              </a:ext>
            </a:extLst>
          </p:cNvPr>
          <p:cNvSpPr txBox="1"/>
          <p:nvPr/>
        </p:nvSpPr>
        <p:spPr>
          <a:xfrm>
            <a:off x="305938" y="1069528"/>
            <a:ext cx="7664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Simplification de l’item « situation administrative 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023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030EF42-B072-85C5-8812-2AFD6D359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59D23-34DD-4741-AB59-40CC44E48DFA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87A485A-B1C9-BF0B-E679-2C5A6B23EF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414201"/>
              </p:ext>
            </p:extLst>
          </p:nvPr>
        </p:nvGraphicFramePr>
        <p:xfrm>
          <a:off x="592090" y="1707189"/>
          <a:ext cx="10036457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8908">
                  <a:extLst>
                    <a:ext uri="{9D8B030D-6E8A-4147-A177-3AD203B41FA5}">
                      <a16:colId xmlns:a16="http://schemas.microsoft.com/office/drawing/2014/main" val="2409935088"/>
                    </a:ext>
                  </a:extLst>
                </a:gridCol>
                <a:gridCol w="2802501">
                  <a:extLst>
                    <a:ext uri="{9D8B030D-6E8A-4147-A177-3AD203B41FA5}">
                      <a16:colId xmlns:a16="http://schemas.microsoft.com/office/drawing/2014/main" val="276272625"/>
                    </a:ext>
                  </a:extLst>
                </a:gridCol>
                <a:gridCol w="2855048">
                  <a:extLst>
                    <a:ext uri="{9D8B030D-6E8A-4147-A177-3AD203B41FA5}">
                      <a16:colId xmlns:a16="http://schemas.microsoft.com/office/drawing/2014/main" val="2742403820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Protection maladie de base : 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accompagnées pendant l'année (file active)  : situation à l'entrée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sorties dans l'année (file active) : situation à la sortie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393294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bénéficiant d'une protection maladie de base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7975146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ne bénéficiant pas d'une protection maladie de base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738361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3EFA0B-CB6E-C8DC-A384-57C9EC5A1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134252"/>
              </p:ext>
            </p:extLst>
          </p:nvPr>
        </p:nvGraphicFramePr>
        <p:xfrm>
          <a:off x="592090" y="4161790"/>
          <a:ext cx="10036458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8909">
                  <a:extLst>
                    <a:ext uri="{9D8B030D-6E8A-4147-A177-3AD203B41FA5}">
                      <a16:colId xmlns:a16="http://schemas.microsoft.com/office/drawing/2014/main" val="2772472254"/>
                    </a:ext>
                  </a:extLst>
                </a:gridCol>
                <a:gridCol w="2802501">
                  <a:extLst>
                    <a:ext uri="{9D8B030D-6E8A-4147-A177-3AD203B41FA5}">
                      <a16:colId xmlns:a16="http://schemas.microsoft.com/office/drawing/2014/main" val="2969931412"/>
                    </a:ext>
                  </a:extLst>
                </a:gridCol>
                <a:gridCol w="2855048">
                  <a:extLst>
                    <a:ext uri="{9D8B030D-6E8A-4147-A177-3AD203B41FA5}">
                      <a16:colId xmlns:a16="http://schemas.microsoft.com/office/drawing/2014/main" val="99098986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Protection complémentaire : 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accompagnées pendant l'année (file active)  : situation à l'entrée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Personnes sorties dans l'année (file active) : situation à la sortie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74696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  <a:latin typeface="Luciole" panose="020B0500020200000003" pitchFamily="34" charset="0"/>
                        </a:rPr>
                        <a:t>Nombre de personnes bénéficiant d'une protection complémentaire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458188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Nombre de personnes ne bénéficiant pas d'une protection complémentaire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  <a:latin typeface="Luciole" panose="020B0500020200000003" pitchFamily="34" charset="0"/>
                        </a:rPr>
                        <a:t> 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Luciole" panose="020B05000202000000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9685102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C9909DF-5A70-36C3-937E-109DE0D2D9F7}"/>
              </a:ext>
            </a:extLst>
          </p:cNvPr>
          <p:cNvSpPr txBox="1"/>
          <p:nvPr/>
        </p:nvSpPr>
        <p:spPr>
          <a:xfrm>
            <a:off x="123284" y="370312"/>
            <a:ext cx="93619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  <a:latin typeface="Luciole" panose="020B0500020200000003" pitchFamily="34" charset="0"/>
              </a:rPr>
              <a:t>VI. Situation des personnes accompagnées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F77681A-3A27-D609-3ED1-0409EB74F2D8}"/>
              </a:ext>
            </a:extLst>
          </p:cNvPr>
          <p:cNvSpPr txBox="1"/>
          <p:nvPr/>
        </p:nvSpPr>
        <p:spPr>
          <a:xfrm>
            <a:off x="305938" y="1069528"/>
            <a:ext cx="76643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Luciole" panose="020B0500020200000003" pitchFamily="34" charset="0"/>
              </a:rPr>
              <a:t>Simplification de l’item « Protection maladie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16388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1646</Words>
  <Application>Microsoft Office PowerPoint</Application>
  <PresentationFormat>Grand écran</PresentationFormat>
  <Paragraphs>381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Luciole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JEREMY OLIVIER</dc:creator>
  <cp:lastModifiedBy>Bérangère Grisoni</cp:lastModifiedBy>
  <cp:revision>35</cp:revision>
  <dcterms:created xsi:type="dcterms:W3CDTF">2023-05-08T08:53:21Z</dcterms:created>
  <dcterms:modified xsi:type="dcterms:W3CDTF">2023-10-19T03:36:23Z</dcterms:modified>
</cp:coreProperties>
</file>