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  <p:sldMasterId id="2147483697" r:id="rId2"/>
    <p:sldMasterId id="2147483736" r:id="rId3"/>
    <p:sldMasterId id="2147483753" r:id="rId4"/>
    <p:sldMasterId id="2147483765" r:id="rId5"/>
  </p:sldMasterIdLst>
  <p:notesMasterIdLst>
    <p:notesMasterId r:id="rId10"/>
  </p:notesMasterIdLst>
  <p:handoutMasterIdLst>
    <p:handoutMasterId r:id="rId11"/>
  </p:handoutMasterIdLst>
  <p:sldIdLst>
    <p:sldId id="330" r:id="rId6"/>
    <p:sldId id="319" r:id="rId7"/>
    <p:sldId id="310" r:id="rId8"/>
    <p:sldId id="339" r:id="rId9"/>
  </p:sldIdLst>
  <p:sldSz cx="12192000" cy="6858000"/>
  <p:notesSz cx="6742113" cy="987266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7021"/>
    <a:srgbClr val="0069B4"/>
    <a:srgbClr val="E4C22D"/>
    <a:srgbClr val="CE41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323" autoAdjust="0"/>
    <p:restoredTop sz="93238" autoAdjust="0"/>
  </p:normalViewPr>
  <p:slideViewPr>
    <p:cSldViewPr snapToGrid="0">
      <p:cViewPr varScale="1">
        <p:scale>
          <a:sx n="70" d="100"/>
          <a:sy n="70" d="100"/>
        </p:scale>
        <p:origin x="726" y="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400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5348"/>
          </a:xfrm>
          <a:prstGeom prst="rect">
            <a:avLst/>
          </a:prstGeom>
        </p:spPr>
        <p:txBody>
          <a:bodyPr vert="horz" lIns="91793" tIns="45896" rIns="91793" bIns="45896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18971" y="9377330"/>
            <a:ext cx="2921582" cy="495347"/>
          </a:xfrm>
          <a:prstGeom prst="rect">
            <a:avLst/>
          </a:prstGeom>
        </p:spPr>
        <p:txBody>
          <a:bodyPr vert="horz" lIns="91793" tIns="45896" rIns="91793" bIns="45896" rtlCol="0" anchor="b"/>
          <a:lstStyle>
            <a:lvl1pPr algn="r">
              <a:defRPr sz="1200"/>
            </a:lvl1pPr>
          </a:lstStyle>
          <a:p>
            <a:fld id="{AE1D1910-57F7-4348-BD1D-EAB8B93B0E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5798454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5348"/>
          </a:xfrm>
          <a:prstGeom prst="rect">
            <a:avLst/>
          </a:prstGeom>
        </p:spPr>
        <p:txBody>
          <a:bodyPr vert="horz" lIns="91793" tIns="45896" rIns="91793" bIns="45896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5348"/>
          </a:xfrm>
          <a:prstGeom prst="rect">
            <a:avLst/>
          </a:prstGeom>
        </p:spPr>
        <p:txBody>
          <a:bodyPr vert="horz" lIns="91793" tIns="45896" rIns="91793" bIns="45896" rtlCol="0"/>
          <a:lstStyle>
            <a:lvl1pPr algn="r">
              <a:defRPr sz="1200"/>
            </a:lvl1pPr>
          </a:lstStyle>
          <a:p>
            <a:fld id="{23DC3C6A-F146-4E6E-A4CB-7FCD200BFF91}" type="datetime5">
              <a:rPr lang="fr-FR" smtClean="0"/>
              <a:t>23-nov.-22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22963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793" tIns="45896" rIns="91793" bIns="45896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4212" y="4751232"/>
            <a:ext cx="5393690" cy="3887361"/>
          </a:xfrm>
          <a:prstGeom prst="rect">
            <a:avLst/>
          </a:prstGeom>
        </p:spPr>
        <p:txBody>
          <a:bodyPr vert="horz" lIns="91793" tIns="45896" rIns="91793" bIns="45896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30"/>
            <a:ext cx="2921582" cy="495347"/>
          </a:xfrm>
          <a:prstGeom prst="rect">
            <a:avLst/>
          </a:prstGeom>
        </p:spPr>
        <p:txBody>
          <a:bodyPr vert="horz" lIns="91793" tIns="45896" rIns="91793" bIns="45896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18971" y="9377330"/>
            <a:ext cx="2921582" cy="495347"/>
          </a:xfrm>
          <a:prstGeom prst="rect">
            <a:avLst/>
          </a:prstGeom>
        </p:spPr>
        <p:txBody>
          <a:bodyPr vert="horz" lIns="91793" tIns="45896" rIns="91793" bIns="45896" rtlCol="0" anchor="b"/>
          <a:lstStyle>
            <a:lvl1pPr algn="r">
              <a:defRPr sz="1200"/>
            </a:lvl1pPr>
          </a:lstStyle>
          <a:p>
            <a:fld id="{C22B843D-F41B-41C7-A123-365C91B92E2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5990929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19894-6263-4E2D-86F8-F5C9AE74FD18}" type="datetime1">
              <a:rPr lang="fr-FR" smtClean="0"/>
              <a:t>23/11/2022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0348-05A7-444C-B94A-35B93D3FC5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2106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D6671-74BB-4B3E-B11C-5EBD5E836E73}" type="datetime1">
              <a:rPr lang="fr-FR" smtClean="0"/>
              <a:t>23/11/2022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1014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7D1F6-3785-4D73-A810-9AEA4BB8FA1F}" type="datetime1">
              <a:rPr lang="fr-FR" smtClean="0"/>
              <a:t>23/11/2022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1692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CB9E7-B1EA-41F0-B034-0FCF41D68280}" type="datetime1">
              <a:rPr lang="fr-FR" smtClean="0"/>
              <a:t>23/11/2022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7314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DA941-030F-4142-9A20-FDE8B944DB75}" type="datetime1">
              <a:rPr lang="fr-FR" smtClean="0"/>
              <a:t>23/11/2022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37060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A1E86-46B8-4D59-878E-7152B1DC417C}" type="datetime1">
              <a:rPr lang="fr-FR" smtClean="0"/>
              <a:t>23/11/2022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6125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0034" y="-27993"/>
            <a:ext cx="7729634" cy="653143"/>
          </a:xfrm>
        </p:spPr>
        <p:txBody>
          <a:bodyPr/>
          <a:lstStyle>
            <a:lvl1pPr>
              <a:defRPr>
                <a:latin typeface="Garamond" panose="02020404030301010803" pitchFamily="18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22175" y="1359094"/>
            <a:ext cx="10515600" cy="4351338"/>
          </a:xfrm>
        </p:spPr>
        <p:txBody>
          <a:bodyPr/>
          <a:lstStyle>
            <a:lvl1pPr>
              <a:defRPr b="1">
                <a:solidFill>
                  <a:srgbClr val="0069B4"/>
                </a:solidFill>
              </a:defRPr>
            </a:lvl1pPr>
            <a:lvl2pPr marL="685800" indent="-228600">
              <a:buFont typeface="Wingdings" panose="05000000000000000000" pitchFamily="2" charset="2"/>
              <a:buChar char="ü"/>
              <a:defRPr sz="2600">
                <a:solidFill>
                  <a:srgbClr val="0069B4"/>
                </a:solidFill>
              </a:defRPr>
            </a:lvl2pPr>
            <a:lvl3pPr marL="1143000" indent="-228600">
              <a:buFont typeface="Wingdings" panose="05000000000000000000" pitchFamily="2" charset="2"/>
              <a:buChar char="§"/>
              <a:defRPr sz="22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 marL="2057400" indent="-228600">
              <a:buFont typeface="Calibri" panose="020F0502020204030204" pitchFamily="34" charset="0"/>
              <a:buChar char="⁻"/>
              <a:defRPr sz="2000"/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5F3F9-C850-4822-B5E8-AA0E239FB207}" type="datetime1">
              <a:rPr lang="fr-FR" smtClean="0"/>
              <a:t>23/11/2022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24184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7EB82-5B20-423C-BE0B-60BABED38522}" type="datetime1">
              <a:rPr lang="fr-FR" smtClean="0"/>
              <a:t>23/11/2022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853540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B7887-177C-412B-8410-1D07BA8E9F5C}" type="datetime1">
              <a:rPr lang="fr-FR" smtClean="0"/>
              <a:t>23/11/2022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20275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5F7F8-FF1C-4D71-A8AC-C7EC5D0C570C}" type="datetime1">
              <a:rPr lang="fr-FR" smtClean="0"/>
              <a:t>23/11/2022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51664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608C-D1F4-48F8-836D-4E7292EC3B8B}" type="datetime1">
              <a:rPr lang="fr-FR" smtClean="0"/>
              <a:t>23/11/2022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4485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445" y="4819135"/>
            <a:ext cx="10534355" cy="763426"/>
          </a:xfrm>
          <a:prstGeom prst="rect">
            <a:avLst/>
          </a:prstGeom>
        </p:spPr>
        <p:txBody>
          <a:bodyPr anchor="b"/>
          <a:lstStyle>
            <a:lvl1pPr algn="ctr">
              <a:defRPr sz="3600" b="1">
                <a:solidFill>
                  <a:srgbClr val="0069B4"/>
                </a:solidFill>
                <a:latin typeface="Garamond" panose="02020404030301010803" pitchFamily="18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447536" y="1450775"/>
            <a:ext cx="5943600" cy="32754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>
                <a:solidFill>
                  <a:srgbClr val="0069B4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5719461"/>
            <a:ext cx="10514012" cy="41772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bg1">
                    <a:lumMod val="50000"/>
                  </a:schemeClr>
                </a:solidFill>
                <a:latin typeface="Garamond" panose="02020404030301010803" pitchFamily="18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E58B7-65D8-4578-AB36-E3111D48DB65}" type="datetime1">
              <a:rPr lang="fr-FR" smtClean="0"/>
              <a:t>23/11/2022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5C170-0CF9-4DBE-BA11-962044F0F998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Rectangle 7" title="Side bar"/>
          <p:cNvSpPr/>
          <p:nvPr userDrawn="1"/>
        </p:nvSpPr>
        <p:spPr>
          <a:xfrm>
            <a:off x="478095" y="627017"/>
            <a:ext cx="360105" cy="6231358"/>
          </a:xfrm>
          <a:prstGeom prst="rect">
            <a:avLst/>
          </a:prstGeom>
          <a:solidFill>
            <a:srgbClr val="006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18" y="109124"/>
            <a:ext cx="564398" cy="377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4007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1139A-FCF3-4A0A-B783-0C11FF200319}" type="datetime1">
              <a:rPr lang="fr-FR" smtClean="0"/>
              <a:t>23/11/2022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70131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D6671-74BB-4B3E-B11C-5EBD5E836E73}" type="datetime1">
              <a:rPr lang="fr-FR" smtClean="0"/>
              <a:t>23/11/2022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770542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7D1F6-3785-4D73-A810-9AEA4BB8FA1F}" type="datetime1">
              <a:rPr lang="fr-FR" smtClean="0"/>
              <a:t>23/11/2022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64537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CB9E7-B1EA-41F0-B034-0FCF41D68280}" type="datetime1">
              <a:rPr lang="fr-FR" smtClean="0"/>
              <a:t>23/11/2022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19451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DA941-030F-4142-9A20-FDE8B944DB75}" type="datetime1">
              <a:rPr lang="fr-FR" smtClean="0"/>
              <a:t>23/11/2022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04294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CA 18.05.21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0446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0034" y="-27993"/>
            <a:ext cx="7729634" cy="653143"/>
          </a:xfrm>
        </p:spPr>
        <p:txBody>
          <a:bodyPr/>
          <a:lstStyle>
            <a:lvl1pPr>
              <a:defRPr>
                <a:latin typeface="Garamond" panose="02020404030301010803" pitchFamily="18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22175" y="1359094"/>
            <a:ext cx="10515600" cy="4351338"/>
          </a:xfrm>
        </p:spPr>
        <p:txBody>
          <a:bodyPr/>
          <a:lstStyle>
            <a:lvl1pPr>
              <a:defRPr b="1">
                <a:solidFill>
                  <a:srgbClr val="0069B4"/>
                </a:solidFill>
              </a:defRPr>
            </a:lvl1pPr>
            <a:lvl2pPr marL="685800" indent="-228600">
              <a:buFont typeface="Wingdings" panose="05000000000000000000" pitchFamily="2" charset="2"/>
              <a:buChar char="ü"/>
              <a:defRPr sz="2600">
                <a:solidFill>
                  <a:srgbClr val="0069B4"/>
                </a:solidFill>
              </a:defRPr>
            </a:lvl2pPr>
            <a:lvl3pPr marL="1143000" indent="-228600">
              <a:buFont typeface="Wingdings" panose="05000000000000000000" pitchFamily="2" charset="2"/>
              <a:buChar char="§"/>
              <a:defRPr sz="22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 marL="2057400" indent="-228600">
              <a:buFont typeface="Calibri" panose="020F0502020204030204" pitchFamily="34" charset="0"/>
              <a:buChar char="⁻"/>
              <a:defRPr sz="2000"/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CA 18.05.21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2204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CA 18.05.21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09938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CA 18.05.21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54719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CA 18.05.21</a:t>
            </a:r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0901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A1E86-46B8-4D59-878E-7152B1DC417C}" type="datetime1">
              <a:rPr lang="fr-FR" smtClean="0"/>
              <a:t>23/11/2022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86544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CA 18.05.21</a:t>
            </a:r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230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CA 18.05.21</a:t>
            </a:r>
            <a:endParaRPr lang="fr-FR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5384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CA 18.05.21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91761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CA 18.05.21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4715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CA 18.05.21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189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CA 18.05.21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1771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CA 18.05.21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AB0348-05A7-444C-B94A-35B93D3FC54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1878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0034" y="-27993"/>
            <a:ext cx="7729634" cy="653143"/>
          </a:xfrm>
        </p:spPr>
        <p:txBody>
          <a:bodyPr/>
          <a:lstStyle>
            <a:lvl1pPr>
              <a:defRPr>
                <a:latin typeface="Garamond" panose="02020404030301010803" pitchFamily="18" charset="0"/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22175" y="1359094"/>
            <a:ext cx="10515600" cy="4351338"/>
          </a:xfrm>
        </p:spPr>
        <p:txBody>
          <a:bodyPr/>
          <a:lstStyle>
            <a:lvl1pPr>
              <a:defRPr b="1">
                <a:solidFill>
                  <a:srgbClr val="0069B4"/>
                </a:solidFill>
              </a:defRPr>
            </a:lvl1pPr>
            <a:lvl2pPr marL="685800" indent="-228600">
              <a:buFont typeface="Wingdings" panose="05000000000000000000" pitchFamily="2" charset="2"/>
              <a:buChar char="ü"/>
              <a:defRPr sz="2600">
                <a:solidFill>
                  <a:srgbClr val="0069B4"/>
                </a:solidFill>
              </a:defRPr>
            </a:lvl2pPr>
            <a:lvl3pPr marL="1143000" indent="-228600">
              <a:buFont typeface="Wingdings" panose="05000000000000000000" pitchFamily="2" charset="2"/>
              <a:buChar char="§"/>
              <a:defRPr sz="22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 marL="2057400" indent="-228600">
              <a:buFont typeface="Calibri" panose="020F0502020204030204" pitchFamily="34" charset="0"/>
              <a:buChar char="⁻"/>
              <a:defRPr sz="2000"/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922175" y="6356350"/>
            <a:ext cx="2743200" cy="365125"/>
          </a:xfrm>
        </p:spPr>
        <p:txBody>
          <a:bodyPr/>
          <a:lstStyle/>
          <a:p>
            <a:fld id="{C0B5F3F9-C850-4822-B5E8-AA0E239FB207}" type="datetime1">
              <a:rPr lang="fr-FR" smtClean="0"/>
              <a:t>23/11/2022</a:t>
            </a:fld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9326217" y="6338404"/>
            <a:ext cx="2743200" cy="365125"/>
          </a:xfrm>
        </p:spPr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5748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7EB82-5B20-423C-BE0B-60BABED38522}" type="datetime1">
              <a:rPr lang="fr-FR" smtClean="0"/>
              <a:t>23/11/2022</a:t>
            </a:fld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5810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B7887-177C-412B-8410-1D07BA8E9F5C}" type="datetime1">
              <a:rPr lang="fr-FR" smtClean="0"/>
              <a:t>23/11/2022</a:t>
            </a:fld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7983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5F7F8-FF1C-4D71-A8AC-C7EC5D0C570C}" type="datetime1">
              <a:rPr lang="fr-FR" smtClean="0"/>
              <a:t>23/11/2022</a:t>
            </a:fld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233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A608C-D1F4-48F8-836D-4E7292EC3B8B}" type="datetime1">
              <a:rPr lang="fr-FR" smtClean="0"/>
              <a:t>23/11/2022</a:t>
            </a:fld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9983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1139A-FCF3-4A0A-B783-0C11FF200319}" type="datetime1">
              <a:rPr lang="fr-FR" smtClean="0"/>
              <a:t>23/11/2022</a:t>
            </a:fld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5269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87321" y="4429090"/>
            <a:ext cx="981735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019092" y="634463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13/01/201</a:t>
            </a:r>
          </a:p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206947" y="632720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B0348-05A7-444C-B94A-35B93D3FC542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Freeform 6"/>
          <p:cNvSpPr/>
          <p:nvPr userDrawn="1"/>
        </p:nvSpPr>
        <p:spPr bwMode="auto">
          <a:xfrm flipH="1" flipV="1">
            <a:off x="752858" y="744469"/>
            <a:ext cx="3275668" cy="4408488"/>
          </a:xfrm>
          <a:custGeom>
            <a:avLst/>
            <a:gdLst/>
            <a:ahLst/>
            <a:cxnLst/>
            <a:rect l="l" t="t" r="r" b="b"/>
            <a:pathLst>
              <a:path w="10002" h="10000">
                <a:moveTo>
                  <a:pt x="8763" y="0"/>
                </a:moveTo>
                <a:lnTo>
                  <a:pt x="10002" y="0"/>
                </a:lnTo>
                <a:lnTo>
                  <a:pt x="10002" y="10000"/>
                </a:lnTo>
                <a:lnTo>
                  <a:pt x="2" y="10000"/>
                </a:lnTo>
                <a:cubicBezTo>
                  <a:pt x="-2" y="9698"/>
                  <a:pt x="4" y="9427"/>
                  <a:pt x="0" y="9125"/>
                </a:cubicBezTo>
                <a:lnTo>
                  <a:pt x="8763" y="9128"/>
                </a:lnTo>
                <a:lnTo>
                  <a:pt x="8763" y="0"/>
                </a:lnTo>
                <a:close/>
              </a:path>
            </a:pathLst>
          </a:custGeom>
          <a:solidFill>
            <a:srgbClr val="0069B4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Freeform 6"/>
          <p:cNvSpPr/>
          <p:nvPr userDrawn="1"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10000" h="10000">
                <a:moveTo>
                  <a:pt x="8761" y="0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9126"/>
                </a:lnTo>
                <a:lnTo>
                  <a:pt x="8761" y="9127"/>
                </a:lnTo>
                <a:lnTo>
                  <a:pt x="8761" y="0"/>
                </a:lnTo>
                <a:close/>
              </a:path>
            </a:pathLst>
          </a:custGeom>
          <a:solidFill>
            <a:srgbClr val="0069B4"/>
          </a:solidFill>
          <a:ln w="0">
            <a:noFill/>
            <a:prstDash val="solid"/>
            <a:round/>
            <a:headEnd/>
            <a:tailEnd/>
          </a:ln>
        </p:spPr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2088" y="1627030"/>
            <a:ext cx="7699834" cy="2203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25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6000" b="1" kern="1200">
          <a:solidFill>
            <a:schemeClr val="bg1">
              <a:lumMod val="50000"/>
            </a:schemeClr>
          </a:solidFill>
          <a:latin typeface="Garamond" panose="020204040303010108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57469" y="63516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13/01/2021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2621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5C170-0CF9-4DBE-BA11-962044F0F99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8958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206482" y="-27992"/>
            <a:ext cx="6983185" cy="629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16950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13/01/2021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021417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 title="Side bar"/>
          <p:cNvSpPr/>
          <p:nvPr userDrawn="1"/>
        </p:nvSpPr>
        <p:spPr>
          <a:xfrm>
            <a:off x="478095" y="601408"/>
            <a:ext cx="337245" cy="6256967"/>
          </a:xfrm>
          <a:prstGeom prst="rect">
            <a:avLst/>
          </a:prstGeom>
          <a:solidFill>
            <a:srgbClr val="006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18" y="109124"/>
            <a:ext cx="564398" cy="377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032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p:timing>
    <p:tnLst>
      <p:par>
        <p:cTn id="1" dur="indefinite" restart="never" nodeType="tmRoot"/>
      </p:par>
    </p:tnLst>
  </p:timing>
  <p:hf hd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200" b="1" i="1" kern="1200">
          <a:solidFill>
            <a:schemeClr val="bg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aramond" panose="02020404030301010803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aramond" panose="02020404030301010803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aramond" panose="02020404030301010803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aramond" panose="02020404030301010803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aramond" panose="020204040303010108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206482" y="-27992"/>
            <a:ext cx="6983185" cy="629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066800" y="635165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dirty="0" smtClean="0"/>
              <a:t>13/01/2021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061174" y="631437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 title="Side bar"/>
          <p:cNvSpPr/>
          <p:nvPr userDrawn="1"/>
        </p:nvSpPr>
        <p:spPr>
          <a:xfrm>
            <a:off x="478095" y="975877"/>
            <a:ext cx="357772" cy="5233335"/>
          </a:xfrm>
          <a:prstGeom prst="rect">
            <a:avLst/>
          </a:prstGeom>
          <a:solidFill>
            <a:srgbClr val="006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69" y="6314373"/>
            <a:ext cx="564398" cy="377066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701" y="37098"/>
            <a:ext cx="886560" cy="849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247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iming>
    <p:tnLst>
      <p:par>
        <p:cTn id="1" dur="indefinite" restart="never" nodeType="tmRoot"/>
      </p:par>
    </p:tnLst>
  </p:timing>
  <p:hf hd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200" b="1" i="1" kern="1200">
          <a:solidFill>
            <a:schemeClr val="bg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aramond" panose="02020404030301010803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aramond" panose="02020404030301010803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aramond" panose="02020404030301010803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aramond" panose="02020404030301010803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aramond" panose="020204040303010108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5206482" y="-27992"/>
            <a:ext cx="6983185" cy="629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CA 18.05.21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C127C-1392-47FE-AB54-0F88B3AE6829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 title="Side bar"/>
          <p:cNvSpPr/>
          <p:nvPr userDrawn="1"/>
        </p:nvSpPr>
        <p:spPr>
          <a:xfrm>
            <a:off x="478095" y="601408"/>
            <a:ext cx="337245" cy="6256967"/>
          </a:xfrm>
          <a:prstGeom prst="rect">
            <a:avLst/>
          </a:prstGeom>
          <a:solidFill>
            <a:srgbClr val="006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518" y="109124"/>
            <a:ext cx="564398" cy="377066"/>
          </a:xfrm>
          <a:prstGeom prst="rect">
            <a:avLst/>
          </a:prstGeom>
        </p:spPr>
      </p:pic>
      <p:cxnSp>
        <p:nvCxnSpPr>
          <p:cNvPr id="11" name="Connecteur droit 10"/>
          <p:cNvCxnSpPr/>
          <p:nvPr userDrawn="1"/>
        </p:nvCxnSpPr>
        <p:spPr>
          <a:xfrm>
            <a:off x="6812692" y="601408"/>
            <a:ext cx="5379308" cy="0"/>
          </a:xfrm>
          <a:prstGeom prst="line">
            <a:avLst/>
          </a:prstGeom>
          <a:ln w="76200">
            <a:solidFill>
              <a:srgbClr val="F37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1749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iming>
    <p:tnLst>
      <p:par>
        <p:cTn id="1" dur="indefinite" restart="never" nodeType="tmRoot"/>
      </p:par>
    </p:tnLst>
  </p:timing>
  <p:hf hdr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200" b="1" i="1" kern="1200">
          <a:solidFill>
            <a:schemeClr val="bg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aramond" panose="02020404030301010803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aramond" panose="02020404030301010803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aramond" panose="02020404030301010803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aramond" panose="02020404030301010803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aramond" panose="020204040303010108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22/11/22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DC127C-1392-47FE-AB54-0F88B3AE6829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Espace réservé du contenu 4"/>
          <p:cNvSpPr txBox="1">
            <a:spLocks/>
          </p:cNvSpPr>
          <p:nvPr/>
        </p:nvSpPr>
        <p:spPr bwMode="auto">
          <a:xfrm>
            <a:off x="965075" y="194782"/>
            <a:ext cx="6759700" cy="410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3702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Coordination Santé &amp; Addiction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F3702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8" name="Connecteur droit 7"/>
          <p:cNvCxnSpPr/>
          <p:nvPr/>
        </p:nvCxnSpPr>
        <p:spPr>
          <a:xfrm flipV="1">
            <a:off x="965075" y="605586"/>
            <a:ext cx="9276205" cy="34494"/>
          </a:xfrm>
          <a:prstGeom prst="line">
            <a:avLst/>
          </a:prstGeom>
          <a:ln w="15875">
            <a:solidFill>
              <a:srgbClr val="F37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6199" y="1574212"/>
            <a:ext cx="8475979" cy="3761071"/>
          </a:xfrm>
          <a:prstGeom prst="rect">
            <a:avLst/>
          </a:prstGeom>
        </p:spPr>
      </p:pic>
      <p:sp>
        <p:nvSpPr>
          <p:cNvPr id="17" name="Ellipse 16"/>
          <p:cNvSpPr/>
          <p:nvPr/>
        </p:nvSpPr>
        <p:spPr>
          <a:xfrm>
            <a:off x="7360830" y="3980912"/>
            <a:ext cx="1678904" cy="1362646"/>
          </a:xfrm>
          <a:prstGeom prst="ellipse">
            <a:avLst/>
          </a:prstGeom>
          <a:noFill/>
          <a:ln w="444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122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22/11/22</a:t>
            </a:r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DC127C-1392-47FE-AB54-0F88B3AE6829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Espace réservé du contenu 4"/>
          <p:cNvSpPr txBox="1">
            <a:spLocks/>
          </p:cNvSpPr>
          <p:nvPr/>
        </p:nvSpPr>
        <p:spPr bwMode="auto">
          <a:xfrm>
            <a:off x="965075" y="194782"/>
            <a:ext cx="6759700" cy="410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800080"/>
              </a:buClr>
              <a:buSzTx/>
              <a:buFontTx/>
              <a:buNone/>
              <a:tabLst/>
              <a:defRPr/>
            </a:pPr>
            <a:r>
              <a:rPr kumimoji="0" lang="fr-FR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37021"/>
                </a:solidFill>
                <a:effectLst/>
                <a:uLnTx/>
                <a:uFillTx/>
                <a:latin typeface="Calibri" pitchFamily="34" charset="0"/>
                <a:ea typeface="+mn-ea"/>
                <a:cs typeface="+mn-cs"/>
              </a:rPr>
              <a:t>Coordination Santé &amp; Addiction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solidFill>
                <a:srgbClr val="F3702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375" y="870041"/>
            <a:ext cx="4337649" cy="5256347"/>
          </a:xfrm>
          <a:prstGeom prst="rect">
            <a:avLst/>
          </a:prstGeom>
        </p:spPr>
      </p:pic>
      <p:cxnSp>
        <p:nvCxnSpPr>
          <p:cNvPr id="8" name="Connecteur droit 7"/>
          <p:cNvCxnSpPr/>
          <p:nvPr/>
        </p:nvCxnSpPr>
        <p:spPr>
          <a:xfrm flipV="1">
            <a:off x="965075" y="605586"/>
            <a:ext cx="9276205" cy="34494"/>
          </a:xfrm>
          <a:prstGeom prst="line">
            <a:avLst/>
          </a:prstGeom>
          <a:ln w="15875">
            <a:solidFill>
              <a:srgbClr val="F3702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111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Secteur Adulte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22/11/22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2467491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3</a:t>
            </a:fld>
            <a:endParaRPr lang="fr-FR"/>
          </a:p>
        </p:txBody>
      </p:sp>
      <p:sp>
        <p:nvSpPr>
          <p:cNvPr id="8" name="Rectangle 32"/>
          <p:cNvSpPr>
            <a:spLocks noChangeArrowheads="1"/>
          </p:cNvSpPr>
          <p:nvPr/>
        </p:nvSpPr>
        <p:spPr bwMode="auto">
          <a:xfrm>
            <a:off x="1197959" y="2169864"/>
            <a:ext cx="2232025" cy="2449512"/>
          </a:xfrm>
          <a:prstGeom prst="rect">
            <a:avLst/>
          </a:prstGeom>
          <a:solidFill>
            <a:srgbClr val="F3702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9" name="Rectangle 38"/>
          <p:cNvSpPr>
            <a:spLocks noChangeArrowheads="1"/>
          </p:cNvSpPr>
          <p:nvPr/>
        </p:nvSpPr>
        <p:spPr bwMode="auto">
          <a:xfrm>
            <a:off x="1341975" y="2242840"/>
            <a:ext cx="1965325" cy="1890490"/>
          </a:xfrm>
          <a:prstGeom prst="rect">
            <a:avLst/>
          </a:prstGeom>
          <a:solidFill>
            <a:srgbClr val="0069B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</a:rPr>
              <a:t>CSAPA</a:t>
            </a:r>
            <a:endParaRPr lang="fr-FR" sz="1400" b="1" spc="-70" dirty="0" smtClean="0">
              <a:solidFill>
                <a:srgbClr val="000000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fr-FR" sz="1400" spc="-70" dirty="0" smtClean="0">
                <a:solidFill>
                  <a:srgbClr val="000000"/>
                </a:solidFill>
                <a:latin typeface="Calibri" pitchFamily="34" charset="0"/>
              </a:rPr>
              <a:t>Centre de Soins, d’Accompagnement et de Prévention en Addictologie</a:t>
            </a:r>
            <a:endParaRPr lang="fr-FR" sz="1400" spc="-70" dirty="0">
              <a:solidFill>
                <a:srgbClr val="000000"/>
              </a:solidFill>
              <a:latin typeface="Calibri" pitchFamily="34" charset="0"/>
            </a:endParaRPr>
          </a:p>
          <a:p>
            <a:pPr algn="ctr">
              <a:defRPr/>
            </a:pPr>
            <a:endParaRPr lang="fr-FR" sz="900" dirty="0">
              <a:solidFill>
                <a:srgbClr val="FFFFFF"/>
              </a:solidFill>
              <a:latin typeface="Calibri" pitchFamily="34" charset="0"/>
            </a:endParaRPr>
          </a:p>
          <a:p>
            <a:pPr algn="ctr">
              <a:defRPr/>
            </a:pPr>
            <a:endParaRPr lang="fr-FR" sz="1200" dirty="0" smtClean="0">
              <a:solidFill>
                <a:srgbClr val="FFFFFF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fr-FR" sz="1200" dirty="0" smtClean="0">
                <a:solidFill>
                  <a:srgbClr val="FFFFFF"/>
                </a:solidFill>
                <a:latin typeface="Calibri" pitchFamily="34" charset="0"/>
              </a:rPr>
              <a:t>Toute addiction, </a:t>
            </a:r>
          </a:p>
          <a:p>
            <a:pPr algn="ctr">
              <a:defRPr/>
            </a:pPr>
            <a:r>
              <a:rPr lang="fr-FR" sz="1200" dirty="0" smtClean="0">
                <a:solidFill>
                  <a:srgbClr val="FFFFFF"/>
                </a:solidFill>
                <a:latin typeface="Calibri" pitchFamily="34" charset="0"/>
              </a:rPr>
              <a:t>avec ou sans produit</a:t>
            </a:r>
            <a:endParaRPr lang="fr-FR" sz="1200" dirty="0">
              <a:solidFill>
                <a:srgbClr val="FFFFFF"/>
              </a:solidFill>
              <a:latin typeface="Calibri" pitchFamily="34" charset="0"/>
            </a:endParaRPr>
          </a:p>
          <a:p>
            <a:pPr algn="ctr">
              <a:defRPr/>
            </a:pPr>
            <a:endParaRPr lang="fr-FR" sz="1200" dirty="0" smtClean="0">
              <a:solidFill>
                <a:srgbClr val="FFFFFF"/>
              </a:solidFill>
              <a:latin typeface="Calibri" pitchFamily="34" charset="0"/>
            </a:endParaRPr>
          </a:p>
          <a:p>
            <a:pPr algn="ctr">
              <a:defRPr/>
            </a:pPr>
            <a:endParaRPr lang="fr-FR" sz="800" i="1" dirty="0">
              <a:solidFill>
                <a:srgbClr val="FFFFFF"/>
              </a:solidFill>
              <a:latin typeface="Calibri" pitchFamily="34" charset="0"/>
            </a:endParaRPr>
          </a:p>
          <a:p>
            <a:pPr algn="ctr">
              <a:defRPr/>
            </a:pPr>
            <a:endParaRPr lang="fr-FR" sz="1000" i="1" dirty="0">
              <a:solidFill>
                <a:srgbClr val="FFFFFF"/>
              </a:solidFill>
              <a:latin typeface="Calibri" pitchFamily="34" charset="0"/>
            </a:endParaRPr>
          </a:p>
          <a:p>
            <a:pPr algn="ctr">
              <a:defRPr/>
            </a:pPr>
            <a:endParaRPr lang="fr-FR" sz="1000" i="1" dirty="0">
              <a:solidFill>
                <a:srgbClr val="FFFFFF"/>
              </a:solidFill>
              <a:latin typeface="Calibri" pitchFamily="34" charset="0"/>
            </a:endParaRPr>
          </a:p>
          <a:p>
            <a:pPr algn="ctr">
              <a:defRPr/>
            </a:pPr>
            <a:endParaRPr lang="fr-FR" sz="1200" dirty="0">
              <a:solidFill>
                <a:srgbClr val="FFFFFF"/>
              </a:solidFill>
              <a:latin typeface="Calibri" pitchFamily="34" charset="0"/>
            </a:endParaRPr>
          </a:p>
          <a:p>
            <a:pPr algn="ctr">
              <a:defRPr/>
            </a:pPr>
            <a:endParaRPr lang="fr-FR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10" name="Groupe 25"/>
          <p:cNvGrpSpPr>
            <a:grpSpLocks/>
          </p:cNvGrpSpPr>
          <p:nvPr/>
        </p:nvGrpSpPr>
        <p:grpSpPr bwMode="auto">
          <a:xfrm>
            <a:off x="1031698" y="4667551"/>
            <a:ext cx="2546855" cy="2389238"/>
            <a:chOff x="2411760" y="4437113"/>
            <a:chExt cx="2214000" cy="2230793"/>
          </a:xfrm>
          <a:solidFill>
            <a:srgbClr val="F37021"/>
          </a:solidFill>
        </p:grpSpPr>
        <p:sp>
          <p:nvSpPr>
            <p:cNvPr id="11" name="AutoShape 31"/>
            <p:cNvSpPr>
              <a:spLocks noChangeArrowheads="1"/>
            </p:cNvSpPr>
            <p:nvPr/>
          </p:nvSpPr>
          <p:spPr bwMode="auto">
            <a:xfrm>
              <a:off x="2411760" y="4437113"/>
              <a:ext cx="2214000" cy="2016224"/>
            </a:xfrm>
            <a:prstGeom prst="upArrow">
              <a:avLst>
                <a:gd name="adj1" fmla="val 53852"/>
                <a:gd name="adj2" fmla="val 25000"/>
              </a:avLst>
            </a:prstGeom>
            <a:grpFill/>
            <a:ln w="9525">
              <a:noFill/>
              <a:miter lim="800000"/>
              <a:headEnd/>
              <a:tailEnd/>
            </a:ln>
            <a:extLst/>
          </p:spPr>
          <p:txBody>
            <a:bodyPr wrap="none" anchor="ctr"/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2" name="Text Box 32"/>
            <p:cNvSpPr txBox="1">
              <a:spLocks noChangeArrowheads="1"/>
            </p:cNvSpPr>
            <p:nvPr/>
          </p:nvSpPr>
          <p:spPr bwMode="auto">
            <a:xfrm>
              <a:off x="2957922" y="4698755"/>
              <a:ext cx="1159348" cy="19691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spAutoFit/>
            </a:bodyPr>
            <a:lstStyle/>
            <a:p>
              <a:pPr algn="ctr">
                <a:spcBef>
                  <a:spcPct val="50000"/>
                </a:spcBef>
                <a:defRPr/>
              </a:pPr>
              <a:r>
                <a:rPr lang="fr-FR" sz="1100" dirty="0" smtClean="0">
                  <a:solidFill>
                    <a:schemeClr val="bg1"/>
                  </a:solidFill>
                  <a:latin typeface="Calibri" pitchFamily="34" charset="0"/>
                </a:rPr>
                <a:t>Accueil, Information, Evaluation, Accompagnement </a:t>
              </a:r>
              <a:r>
                <a:rPr lang="fr-FR" sz="1100" dirty="0" err="1" smtClean="0">
                  <a:solidFill>
                    <a:schemeClr val="bg1"/>
                  </a:solidFill>
                  <a:latin typeface="Calibri" pitchFamily="34" charset="0"/>
                </a:rPr>
                <a:t>psycho-médico-social</a:t>
              </a:r>
              <a:r>
                <a:rPr lang="fr-FR" sz="1100" dirty="0" smtClean="0">
                  <a:solidFill>
                    <a:schemeClr val="bg1"/>
                  </a:solidFill>
                  <a:latin typeface="Calibri" pitchFamily="34" charset="0"/>
                </a:rPr>
                <a:t>, Orientation</a:t>
              </a:r>
              <a:endParaRPr lang="fr-FR" sz="1100" dirty="0">
                <a:solidFill>
                  <a:schemeClr val="bg1"/>
                </a:solidFill>
                <a:latin typeface="Calibri" pitchFamily="34" charset="0"/>
              </a:endParaRPr>
            </a:p>
            <a:p>
              <a:pPr algn="ctr">
                <a:spcBef>
                  <a:spcPct val="50000"/>
                </a:spcBef>
                <a:defRPr/>
              </a:pPr>
              <a:r>
                <a:rPr lang="fr-FR" sz="1100" b="1" dirty="0" err="1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Consult</a:t>
              </a:r>
              <a:r>
                <a:rPr lang="fr-FR" sz="1100" b="1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° jeunes consommateurs</a:t>
              </a:r>
            </a:p>
            <a:p>
              <a:pPr algn="ctr">
                <a:spcBef>
                  <a:spcPct val="50000"/>
                </a:spcBef>
                <a:defRPr/>
              </a:pPr>
              <a:r>
                <a:rPr lang="fr-FR" sz="1100" b="1" dirty="0" smtClean="0">
                  <a:solidFill>
                    <a:schemeClr val="bg1"/>
                  </a:solidFill>
                  <a:latin typeface="Calibri" pitchFamily="34" charset="0"/>
                  <a:cs typeface="Calibri" pitchFamily="34" charset="0"/>
                </a:rPr>
                <a:t>CSAPA référent de la Maison d’Arrêt du Mans</a:t>
              </a:r>
              <a:endParaRPr lang="fr-FR" sz="11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endParaRPr>
            </a:p>
          </p:txBody>
        </p:sp>
      </p:grpSp>
      <p:sp>
        <p:nvSpPr>
          <p:cNvPr id="14" name="Rectangle 32"/>
          <p:cNvSpPr>
            <a:spLocks noChangeArrowheads="1"/>
          </p:cNvSpPr>
          <p:nvPr/>
        </p:nvSpPr>
        <p:spPr bwMode="auto">
          <a:xfrm>
            <a:off x="3869428" y="2189966"/>
            <a:ext cx="2160588" cy="2449512"/>
          </a:xfrm>
          <a:prstGeom prst="rect">
            <a:avLst/>
          </a:prstGeom>
          <a:solidFill>
            <a:srgbClr val="F3702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15" name="Rectangle 38"/>
          <p:cNvSpPr>
            <a:spLocks noChangeArrowheads="1"/>
          </p:cNvSpPr>
          <p:nvPr/>
        </p:nvSpPr>
        <p:spPr bwMode="auto">
          <a:xfrm>
            <a:off x="4013443" y="2262941"/>
            <a:ext cx="1895475" cy="2084387"/>
          </a:xfrm>
          <a:prstGeom prst="rect">
            <a:avLst/>
          </a:prstGeom>
          <a:solidFill>
            <a:srgbClr val="0069B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</a:rPr>
              <a:t>CAARUD</a:t>
            </a:r>
            <a:endParaRPr lang="fr-FR" sz="1400" b="1" dirty="0">
              <a:solidFill>
                <a:schemeClr val="bg1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fr-FR" sz="1400" spc="-100" dirty="0" smtClean="0">
                <a:solidFill>
                  <a:srgbClr val="000000"/>
                </a:solidFill>
                <a:latin typeface="Calibri" pitchFamily="34" charset="0"/>
              </a:rPr>
              <a:t>Centre d’Accueil et d’Accompagnement à la Réduction des risques pour les Usagers de Drogues</a:t>
            </a:r>
            <a:endParaRPr lang="fr-FR" sz="1400" spc="-100" dirty="0">
              <a:solidFill>
                <a:srgbClr val="000000"/>
              </a:solidFill>
              <a:latin typeface="Calibri" pitchFamily="34" charset="0"/>
            </a:endParaRPr>
          </a:p>
          <a:p>
            <a:pPr algn="ctr">
              <a:defRPr/>
            </a:pPr>
            <a:endParaRPr lang="fr-FR" sz="1000" dirty="0">
              <a:solidFill>
                <a:srgbClr val="FFFFFF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fr-FR" sz="1200" dirty="0" smtClean="0">
                <a:solidFill>
                  <a:srgbClr val="FFFFFF"/>
                </a:solidFill>
                <a:latin typeface="Calibri" pitchFamily="34" charset="0"/>
              </a:rPr>
              <a:t>Permanences sur site</a:t>
            </a:r>
          </a:p>
          <a:p>
            <a:pPr algn="ctr">
              <a:defRPr/>
            </a:pPr>
            <a:r>
              <a:rPr lang="fr-FR" sz="1200" dirty="0" smtClean="0">
                <a:solidFill>
                  <a:srgbClr val="FFFFFF"/>
                </a:solidFill>
                <a:latin typeface="Calibri" pitchFamily="34" charset="0"/>
              </a:rPr>
              <a:t>Passages en maraude</a:t>
            </a:r>
          </a:p>
          <a:p>
            <a:pPr algn="ctr">
              <a:defRPr/>
            </a:pPr>
            <a:r>
              <a:rPr lang="fr-FR" sz="1200" dirty="0" smtClean="0">
                <a:solidFill>
                  <a:srgbClr val="FFFFFF"/>
                </a:solidFill>
                <a:latin typeface="Calibri" pitchFamily="34" charset="0"/>
              </a:rPr>
              <a:t>+ matériel de prévention distribué</a:t>
            </a:r>
            <a:endParaRPr lang="fr-FR" sz="1200" dirty="0">
              <a:solidFill>
                <a:srgbClr val="FFFFFF"/>
              </a:solidFill>
              <a:latin typeface="Calibri" pitchFamily="34" charset="0"/>
            </a:endParaRPr>
          </a:p>
          <a:p>
            <a:pPr algn="ctr">
              <a:defRPr/>
            </a:pPr>
            <a:endParaRPr lang="fr-FR" sz="1200" dirty="0">
              <a:solidFill>
                <a:srgbClr val="FFFFFF"/>
              </a:solidFill>
              <a:latin typeface="Calibri" pitchFamily="34" charset="0"/>
            </a:endParaRPr>
          </a:p>
          <a:p>
            <a:pPr algn="ctr">
              <a:defRPr/>
            </a:pPr>
            <a:endParaRPr lang="fr-FR" sz="1200" dirty="0">
              <a:solidFill>
                <a:srgbClr val="FFFFFF"/>
              </a:solidFill>
              <a:latin typeface="Calibri" pitchFamily="34" charset="0"/>
            </a:endParaRPr>
          </a:p>
          <a:p>
            <a:pPr algn="ctr">
              <a:defRPr/>
            </a:pPr>
            <a:endParaRPr lang="fr-FR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7" name="AutoShape 26"/>
          <p:cNvSpPr>
            <a:spLocks noChangeArrowheads="1"/>
          </p:cNvSpPr>
          <p:nvPr/>
        </p:nvSpPr>
        <p:spPr bwMode="auto">
          <a:xfrm>
            <a:off x="3688305" y="4667551"/>
            <a:ext cx="2579999" cy="2150049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F3702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18" name="Text Box 32"/>
          <p:cNvSpPr txBox="1">
            <a:spLocks noChangeArrowheads="1"/>
          </p:cNvSpPr>
          <p:nvPr/>
        </p:nvSpPr>
        <p:spPr bwMode="auto">
          <a:xfrm>
            <a:off x="4378336" y="4952194"/>
            <a:ext cx="1219117" cy="1754326"/>
          </a:xfrm>
          <a:prstGeom prst="rect">
            <a:avLst/>
          </a:prstGeom>
          <a:noFill/>
          <a:ln>
            <a:noFill/>
          </a:ln>
          <a:extLst/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sz="1100" b="1" dirty="0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Actions de réduction des risques pour les usagers de drogues actifs : </a:t>
            </a:r>
            <a:r>
              <a:rPr lang="fr-FR" sz="1000" b="1" dirty="0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accueil en journée, espace hygiène &amp; laverie, délivrance de matériel de réduction des risques, accompagnement social &amp; paramédical</a:t>
            </a:r>
            <a:endParaRPr lang="fr-FR" sz="1000" b="1" dirty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439" y="699261"/>
            <a:ext cx="1748396" cy="1311297"/>
          </a:xfrm>
          <a:prstGeom prst="rect">
            <a:avLst/>
          </a:prstGeom>
        </p:spPr>
      </p:pic>
      <p:sp>
        <p:nvSpPr>
          <p:cNvPr id="20" name="Rectangle 56"/>
          <p:cNvSpPr>
            <a:spLocks noChangeArrowheads="1"/>
          </p:cNvSpPr>
          <p:nvPr/>
        </p:nvSpPr>
        <p:spPr bwMode="auto">
          <a:xfrm>
            <a:off x="1361351" y="4111792"/>
            <a:ext cx="1890499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000" i="1" dirty="0">
                <a:solidFill>
                  <a:srgbClr val="FFFFFF"/>
                </a:solidFill>
                <a:latin typeface="Calibri" pitchFamily="34" charset="0"/>
              </a:rPr>
              <a:t>Le Mans  &amp; antennes </a:t>
            </a:r>
            <a:r>
              <a:rPr lang="fr-FR" sz="1000" i="1" dirty="0" smtClean="0">
                <a:solidFill>
                  <a:srgbClr val="FFFFFF"/>
                </a:solidFill>
                <a:latin typeface="Calibri" pitchFamily="34" charset="0"/>
              </a:rPr>
              <a:t>territoriales </a:t>
            </a:r>
            <a:r>
              <a:rPr lang="fr-FR" sz="800" i="1" dirty="0" smtClean="0">
                <a:solidFill>
                  <a:srgbClr val="FFFFFF"/>
                </a:solidFill>
                <a:latin typeface="Calibri" pitchFamily="34" charset="0"/>
              </a:rPr>
              <a:t>(La Ferté Bernard –Sablé s/s – St Calais – </a:t>
            </a:r>
            <a:r>
              <a:rPr lang="fr-FR" sz="800" i="1" dirty="0" err="1" smtClean="0">
                <a:solidFill>
                  <a:srgbClr val="FFFFFF"/>
                </a:solidFill>
                <a:latin typeface="Calibri" pitchFamily="34" charset="0"/>
              </a:rPr>
              <a:t>Montval</a:t>
            </a:r>
            <a:r>
              <a:rPr lang="fr-FR" sz="800" i="1" dirty="0" smtClean="0">
                <a:solidFill>
                  <a:srgbClr val="FFFFFF"/>
                </a:solidFill>
                <a:latin typeface="Calibri" pitchFamily="34" charset="0"/>
              </a:rPr>
              <a:t>/Loir)</a:t>
            </a:r>
            <a:endParaRPr lang="fr-FR" sz="800" i="1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1" name="Rectangle 56"/>
          <p:cNvSpPr>
            <a:spLocks noChangeArrowheads="1"/>
          </p:cNvSpPr>
          <p:nvPr/>
        </p:nvSpPr>
        <p:spPr bwMode="auto">
          <a:xfrm>
            <a:off x="4004472" y="4368089"/>
            <a:ext cx="18904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000" i="1" dirty="0">
                <a:solidFill>
                  <a:srgbClr val="FFFFFF"/>
                </a:solidFill>
                <a:latin typeface="Calibri" pitchFamily="34" charset="0"/>
              </a:rPr>
              <a:t>Le </a:t>
            </a:r>
            <a:r>
              <a:rPr lang="fr-FR" sz="1000" i="1" dirty="0" smtClean="0">
                <a:solidFill>
                  <a:srgbClr val="FFFFFF"/>
                </a:solidFill>
                <a:latin typeface="Calibri" pitchFamily="34" charset="0"/>
              </a:rPr>
              <a:t>Mans</a:t>
            </a:r>
            <a:endParaRPr lang="fr-FR" sz="1000" i="1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780" y="705516"/>
            <a:ext cx="1742231" cy="1305042"/>
          </a:xfrm>
          <a:prstGeom prst="rect">
            <a:avLst/>
          </a:prstGeom>
        </p:spPr>
      </p:pic>
      <p:sp>
        <p:nvSpPr>
          <p:cNvPr id="23" name="Rectangle 56"/>
          <p:cNvSpPr>
            <a:spLocks noChangeArrowheads="1"/>
          </p:cNvSpPr>
          <p:nvPr/>
        </p:nvSpPr>
        <p:spPr bwMode="auto">
          <a:xfrm>
            <a:off x="8348751" y="4392984"/>
            <a:ext cx="18904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000" i="1" dirty="0">
                <a:solidFill>
                  <a:srgbClr val="FFFFFF"/>
                </a:solidFill>
                <a:latin typeface="Calibri" pitchFamily="34" charset="0"/>
              </a:rPr>
              <a:t>Le </a:t>
            </a:r>
            <a:r>
              <a:rPr lang="fr-FR" sz="1000" i="1" dirty="0" smtClean="0">
                <a:solidFill>
                  <a:srgbClr val="FFFFFF"/>
                </a:solidFill>
                <a:latin typeface="Calibri" pitchFamily="34" charset="0"/>
              </a:rPr>
              <a:t>Mans – Sablé s/Sarthe</a:t>
            </a:r>
            <a:endParaRPr lang="fr-FR" sz="1000" i="1" dirty="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24" name="Groupe 22"/>
          <p:cNvGrpSpPr>
            <a:grpSpLocks/>
          </p:cNvGrpSpPr>
          <p:nvPr/>
        </p:nvGrpSpPr>
        <p:grpSpPr bwMode="auto">
          <a:xfrm>
            <a:off x="6666287" y="2164798"/>
            <a:ext cx="2160587" cy="2449512"/>
            <a:chOff x="35644" y="1916832"/>
            <a:chExt cx="2160240" cy="2448272"/>
          </a:xfrm>
          <a:solidFill>
            <a:srgbClr val="F37021"/>
          </a:solidFill>
        </p:grpSpPr>
        <p:sp>
          <p:nvSpPr>
            <p:cNvPr id="25" name="Rectangle 32"/>
            <p:cNvSpPr>
              <a:spLocks noChangeArrowheads="1"/>
            </p:cNvSpPr>
            <p:nvPr/>
          </p:nvSpPr>
          <p:spPr bwMode="auto">
            <a:xfrm>
              <a:off x="35644" y="1916832"/>
              <a:ext cx="2160240" cy="244827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>
                <a:solidFill>
                  <a:srgbClr val="00B0F0"/>
                </a:solidFill>
              </a:endParaRPr>
            </a:p>
          </p:txBody>
        </p:sp>
        <p:sp>
          <p:nvSpPr>
            <p:cNvPr id="26" name="Rectangle 38"/>
            <p:cNvSpPr>
              <a:spLocks noChangeArrowheads="1"/>
            </p:cNvSpPr>
            <p:nvPr/>
          </p:nvSpPr>
          <p:spPr bwMode="auto">
            <a:xfrm>
              <a:off x="179984" y="2016197"/>
              <a:ext cx="1897447" cy="2083332"/>
            </a:xfrm>
            <a:prstGeom prst="rect">
              <a:avLst/>
            </a:prstGeom>
            <a:solidFill>
              <a:srgbClr val="0069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r>
                <a:rPr lang="fr-FR" sz="1400" b="1" dirty="0" smtClean="0">
                  <a:solidFill>
                    <a:schemeClr val="bg1"/>
                  </a:solidFill>
                  <a:latin typeface="Calibri" pitchFamily="34" charset="0"/>
                </a:rPr>
                <a:t>CT 53</a:t>
              </a:r>
              <a:endParaRPr lang="fr-FR" sz="1400" b="1" dirty="0">
                <a:solidFill>
                  <a:schemeClr val="bg1"/>
                </a:solidFill>
                <a:latin typeface="Calibri" pitchFamily="34" charset="0"/>
              </a:endParaRPr>
            </a:p>
            <a:p>
              <a:pPr algn="ctr">
                <a:defRPr/>
              </a:pPr>
              <a:r>
                <a:rPr lang="fr-FR" sz="1400" dirty="0" smtClean="0">
                  <a:solidFill>
                    <a:srgbClr val="000000"/>
                  </a:solidFill>
                  <a:latin typeface="Calibri" pitchFamily="34" charset="0"/>
                </a:rPr>
                <a:t>Communauté Thérapeutique</a:t>
              </a:r>
            </a:p>
            <a:p>
              <a:pPr algn="ctr">
                <a:defRPr/>
              </a:pPr>
              <a:r>
                <a:rPr lang="fr-FR" sz="1400" dirty="0" smtClean="0">
                  <a:solidFill>
                    <a:srgbClr val="000000"/>
                  </a:solidFill>
                  <a:latin typeface="Calibri" pitchFamily="34" charset="0"/>
                </a:rPr>
                <a:t>CSAPA avec hébergement</a:t>
              </a:r>
              <a:endParaRPr lang="fr-FR" sz="900" dirty="0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>
                <a:defRPr/>
              </a:pPr>
              <a:endParaRPr lang="fr-FR" sz="900" dirty="0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>
                <a:defRPr/>
              </a:pPr>
              <a:r>
                <a:rPr lang="fr-FR" sz="1200" dirty="0" smtClean="0">
                  <a:solidFill>
                    <a:srgbClr val="FFFFFF"/>
                  </a:solidFill>
                  <a:latin typeface="Calibri" pitchFamily="34" charset="0"/>
                </a:rPr>
                <a:t>mixité</a:t>
              </a:r>
            </a:p>
            <a:p>
              <a:pPr algn="ctr">
                <a:defRPr/>
              </a:pPr>
              <a:r>
                <a:rPr lang="fr-FR" sz="1200" dirty="0" smtClean="0">
                  <a:solidFill>
                    <a:srgbClr val="FFFFFF"/>
                  </a:solidFill>
                  <a:latin typeface="Calibri" pitchFamily="34" charset="0"/>
                </a:rPr>
                <a:t>22 places en collectif</a:t>
              </a:r>
            </a:p>
            <a:p>
              <a:pPr algn="ctr">
                <a:defRPr/>
              </a:pPr>
              <a:r>
                <a:rPr lang="fr-FR" sz="1200" dirty="0" smtClean="0">
                  <a:solidFill>
                    <a:srgbClr val="FFFFFF"/>
                  </a:solidFill>
                  <a:latin typeface="Calibri" pitchFamily="34" charset="0"/>
                </a:rPr>
                <a:t>+ 8 places semi autonomie &amp; autonomie</a:t>
              </a:r>
              <a:endParaRPr lang="fr-FR" sz="1200" dirty="0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>
                <a:defRPr/>
              </a:pPr>
              <a:endParaRPr lang="fr-FR" sz="1000" i="1" dirty="0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>
                <a:defRPr/>
              </a:pPr>
              <a:endParaRPr lang="fr-FR" sz="1000" i="1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27" name="Rectangle 56"/>
          <p:cNvSpPr>
            <a:spLocks noChangeArrowheads="1"/>
          </p:cNvSpPr>
          <p:nvPr/>
        </p:nvSpPr>
        <p:spPr bwMode="auto">
          <a:xfrm>
            <a:off x="6810650" y="4355689"/>
            <a:ext cx="18904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000" i="1" dirty="0" smtClean="0">
                <a:solidFill>
                  <a:srgbClr val="FFFFFF"/>
                </a:solidFill>
                <a:latin typeface="Calibri" pitchFamily="34" charset="0"/>
              </a:rPr>
              <a:t>Pré en </a:t>
            </a:r>
            <a:r>
              <a:rPr lang="fr-FR" sz="1000" i="1" dirty="0" err="1" smtClean="0">
                <a:solidFill>
                  <a:srgbClr val="FFFFFF"/>
                </a:solidFill>
                <a:latin typeface="Calibri" pitchFamily="34" charset="0"/>
              </a:rPr>
              <a:t>Pail</a:t>
            </a:r>
            <a:r>
              <a:rPr lang="fr-FR" sz="1000" i="1" dirty="0" smtClean="0">
                <a:solidFill>
                  <a:srgbClr val="FFFFFF"/>
                </a:solidFill>
                <a:latin typeface="Calibri" pitchFamily="34" charset="0"/>
              </a:rPr>
              <a:t> (53)</a:t>
            </a:r>
            <a:endParaRPr lang="fr-FR" sz="1000" i="1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28" name="Image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6854" y="709396"/>
            <a:ext cx="1774504" cy="1330878"/>
          </a:xfrm>
          <a:prstGeom prst="rect">
            <a:avLst/>
          </a:prstGeom>
        </p:spPr>
      </p:pic>
      <p:sp>
        <p:nvSpPr>
          <p:cNvPr id="29" name="AutoShape 28"/>
          <p:cNvSpPr>
            <a:spLocks noChangeArrowheads="1"/>
          </p:cNvSpPr>
          <p:nvPr/>
        </p:nvSpPr>
        <p:spPr bwMode="auto">
          <a:xfrm>
            <a:off x="6378862" y="4669700"/>
            <a:ext cx="2836797" cy="2147900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F37021"/>
          </a:solidFill>
          <a:ln w="9525">
            <a:noFill/>
            <a:miter lim="800000"/>
            <a:headEnd/>
            <a:tailEnd/>
          </a:ln>
          <a:extLst/>
        </p:spPr>
        <p:txBody>
          <a:bodyPr wrap="none" anchor="ctr"/>
          <a:lstStyle/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30" name="Text Box 29"/>
          <p:cNvSpPr txBox="1">
            <a:spLocks noChangeArrowheads="1"/>
          </p:cNvSpPr>
          <p:nvPr/>
        </p:nvSpPr>
        <p:spPr bwMode="auto">
          <a:xfrm>
            <a:off x="7110338" y="4969252"/>
            <a:ext cx="1373844" cy="1631216"/>
          </a:xfrm>
          <a:prstGeom prst="rect">
            <a:avLst/>
          </a:prstGeom>
          <a:solidFill>
            <a:srgbClr val="F37021"/>
          </a:solidFill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0"/>
              </a:spcBef>
            </a:pPr>
            <a:r>
              <a:rPr lang="fr-FR" sz="1100" b="1" dirty="0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Accompagnement sur 12 à 24 mois </a:t>
            </a:r>
          </a:p>
          <a:p>
            <a:pPr algn="ctr" eaLnBrk="1" hangingPunct="1">
              <a:spcBef>
                <a:spcPts val="0"/>
              </a:spcBef>
            </a:pPr>
            <a:endParaRPr lang="fr-FR" sz="400" b="1" dirty="0" smtClean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  <a:p>
            <a:pPr algn="ctr" eaLnBrk="1" hangingPunct="1">
              <a:spcBef>
                <a:spcPts val="0"/>
              </a:spcBef>
            </a:pPr>
            <a:r>
              <a:rPr lang="fr-FR" sz="1000" b="1" dirty="0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de personnes ayant une problématique addictive aux produits psychoactifs et désirant consolider leur démarche d’abstinence. Le projet est basé sur l’entraide (pair-</a:t>
            </a:r>
            <a:r>
              <a:rPr lang="fr-FR" sz="1000" b="1" dirty="0" err="1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aidance</a:t>
            </a:r>
            <a:r>
              <a:rPr lang="fr-FR" sz="1000" b="1" dirty="0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).</a:t>
            </a:r>
            <a:endParaRPr lang="fr-FR" sz="1000" b="1" dirty="0">
              <a:solidFill>
                <a:srgbClr val="FFFFFF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33" name="Picture 14" descr="santé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78" y="6284302"/>
            <a:ext cx="550396" cy="596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Espace réservé du contenu 4"/>
          <p:cNvSpPr txBox="1">
            <a:spLocks/>
          </p:cNvSpPr>
          <p:nvPr/>
        </p:nvSpPr>
        <p:spPr bwMode="auto">
          <a:xfrm>
            <a:off x="1045029" y="145848"/>
            <a:ext cx="54006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buClr>
                <a:srgbClr val="800080"/>
              </a:buClr>
            </a:pPr>
            <a:r>
              <a:rPr lang="fr-FR" sz="2000" b="1" dirty="0" smtClean="0">
                <a:solidFill>
                  <a:srgbClr val="F37021"/>
                </a:solidFill>
                <a:latin typeface="Calibri" pitchFamily="34" charset="0"/>
              </a:rPr>
              <a:t>Etablissements Santé &amp; Addiction</a:t>
            </a:r>
            <a:endParaRPr lang="fr-FR" sz="2000" dirty="0" smtClean="0">
              <a:solidFill>
                <a:srgbClr val="F37021"/>
              </a:solidFill>
            </a:endParaRPr>
          </a:p>
        </p:txBody>
      </p:sp>
      <p:grpSp>
        <p:nvGrpSpPr>
          <p:cNvPr id="32" name="Groupe 22"/>
          <p:cNvGrpSpPr>
            <a:grpSpLocks/>
          </p:cNvGrpSpPr>
          <p:nvPr/>
        </p:nvGrpSpPr>
        <p:grpSpPr bwMode="auto">
          <a:xfrm>
            <a:off x="9641490" y="2172642"/>
            <a:ext cx="2160587" cy="2449512"/>
            <a:chOff x="35644" y="1916832"/>
            <a:chExt cx="2160240" cy="2448272"/>
          </a:xfrm>
          <a:solidFill>
            <a:srgbClr val="F37021"/>
          </a:solidFill>
        </p:grpSpPr>
        <p:sp>
          <p:nvSpPr>
            <p:cNvPr id="34" name="Rectangle 32"/>
            <p:cNvSpPr>
              <a:spLocks noChangeArrowheads="1"/>
            </p:cNvSpPr>
            <p:nvPr/>
          </p:nvSpPr>
          <p:spPr bwMode="auto">
            <a:xfrm>
              <a:off x="35644" y="1916832"/>
              <a:ext cx="2160240" cy="244827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>
                <a:solidFill>
                  <a:srgbClr val="00B0F0"/>
                </a:solidFill>
              </a:endParaRPr>
            </a:p>
          </p:txBody>
        </p:sp>
        <p:sp>
          <p:nvSpPr>
            <p:cNvPr id="35" name="Rectangle 38"/>
            <p:cNvSpPr>
              <a:spLocks noChangeArrowheads="1"/>
            </p:cNvSpPr>
            <p:nvPr/>
          </p:nvSpPr>
          <p:spPr bwMode="auto">
            <a:xfrm>
              <a:off x="179984" y="2016197"/>
              <a:ext cx="1897447" cy="2083332"/>
            </a:xfrm>
            <a:prstGeom prst="rect">
              <a:avLst/>
            </a:prstGeom>
            <a:solidFill>
              <a:srgbClr val="0069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r>
                <a:rPr lang="fr-FR" sz="1400" b="1" dirty="0" err="1" smtClean="0">
                  <a:solidFill>
                    <a:schemeClr val="bg1"/>
                  </a:solidFill>
                  <a:latin typeface="Calibri" pitchFamily="34" charset="0"/>
                </a:rPr>
                <a:t>EMSP</a:t>
              </a:r>
              <a:r>
                <a:rPr lang="fr-FR" sz="1400" b="1" dirty="0" smtClean="0">
                  <a:solidFill>
                    <a:schemeClr val="bg1"/>
                  </a:solidFill>
                  <a:latin typeface="Calibri" pitchFamily="34" charset="0"/>
                </a:rPr>
                <a:t> 49</a:t>
              </a:r>
              <a:endParaRPr lang="fr-FR" sz="1400" b="1" dirty="0">
                <a:solidFill>
                  <a:schemeClr val="bg1"/>
                </a:solidFill>
                <a:latin typeface="Calibri" pitchFamily="34" charset="0"/>
              </a:endParaRPr>
            </a:p>
            <a:p>
              <a:pPr algn="ctr">
                <a:defRPr/>
              </a:pPr>
              <a:r>
                <a:rPr lang="fr-FR" sz="1400" dirty="0" smtClean="0">
                  <a:solidFill>
                    <a:srgbClr val="000000"/>
                  </a:solidFill>
                  <a:latin typeface="Calibri" pitchFamily="34" charset="0"/>
                </a:rPr>
                <a:t>Equipe mobile Santé Précarité</a:t>
              </a:r>
              <a:endParaRPr lang="fr-FR" sz="900" dirty="0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>
                <a:defRPr/>
              </a:pPr>
              <a:endParaRPr lang="fr-FR" sz="900" dirty="0" smtClean="0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>
                <a:defRPr/>
              </a:pPr>
              <a:endParaRPr lang="fr-FR" sz="900" dirty="0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>
                <a:defRPr/>
              </a:pPr>
              <a:r>
                <a:rPr lang="fr-FR" sz="1200" dirty="0" smtClean="0">
                  <a:solidFill>
                    <a:srgbClr val="FFFFFF"/>
                  </a:solidFill>
                  <a:latin typeface="Calibri" pitchFamily="34" charset="0"/>
                </a:rPr>
                <a:t>15 accompagnements</a:t>
              </a:r>
            </a:p>
            <a:p>
              <a:pPr algn="ctr">
                <a:defRPr/>
              </a:pPr>
              <a:endParaRPr lang="fr-FR" sz="1200" dirty="0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>
                <a:defRPr/>
              </a:pPr>
              <a:r>
                <a:rPr lang="fr-FR" sz="1200" dirty="0" smtClean="0">
                  <a:solidFill>
                    <a:srgbClr val="FFFFFF"/>
                  </a:solidFill>
                  <a:latin typeface="Calibri" pitchFamily="34" charset="0"/>
                </a:rPr>
                <a:t>« Aller vers »</a:t>
              </a:r>
            </a:p>
            <a:p>
              <a:pPr algn="ctr">
                <a:defRPr/>
              </a:pPr>
              <a:r>
                <a:rPr lang="fr-FR" sz="1200" dirty="0" smtClean="0">
                  <a:solidFill>
                    <a:srgbClr val="FFFFFF"/>
                  </a:solidFill>
                  <a:latin typeface="Calibri" pitchFamily="34" charset="0"/>
                </a:rPr>
                <a:t>Maraudes</a:t>
              </a:r>
            </a:p>
            <a:p>
              <a:pPr algn="ctr">
                <a:defRPr/>
              </a:pPr>
              <a:r>
                <a:rPr lang="fr-FR" sz="1200" dirty="0" smtClean="0">
                  <a:solidFill>
                    <a:srgbClr val="FFFFFF"/>
                  </a:solidFill>
                  <a:latin typeface="Calibri" pitchFamily="34" charset="0"/>
                </a:rPr>
                <a:t>Orientations partenaires</a:t>
              </a:r>
            </a:p>
            <a:p>
              <a:pPr algn="ctr">
                <a:defRPr/>
              </a:pPr>
              <a:endParaRPr lang="fr-FR" sz="600" dirty="0" smtClean="0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>
                <a:defRPr/>
              </a:pPr>
              <a:endParaRPr lang="fr-FR" sz="1000" i="1" dirty="0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>
                <a:defRPr/>
              </a:pPr>
              <a:endParaRPr lang="fr-FR" sz="1000" i="1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36" name="Rectangle 56"/>
          <p:cNvSpPr>
            <a:spLocks noChangeArrowheads="1"/>
          </p:cNvSpPr>
          <p:nvPr/>
        </p:nvSpPr>
        <p:spPr bwMode="auto">
          <a:xfrm>
            <a:off x="9835075" y="4346630"/>
            <a:ext cx="18904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000" i="1" dirty="0" smtClean="0">
                <a:solidFill>
                  <a:srgbClr val="FFFFFF"/>
                </a:solidFill>
                <a:latin typeface="Calibri" pitchFamily="34" charset="0"/>
              </a:rPr>
              <a:t>Angers &amp; agglomération (49)</a:t>
            </a:r>
            <a:endParaRPr lang="fr-FR" sz="1000" i="1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37" name="Image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83439" y="583244"/>
            <a:ext cx="1677776" cy="1568468"/>
          </a:xfrm>
          <a:prstGeom prst="rect">
            <a:avLst/>
          </a:prstGeom>
        </p:spPr>
      </p:pic>
      <p:sp>
        <p:nvSpPr>
          <p:cNvPr id="38" name="AutoShape 28"/>
          <p:cNvSpPr>
            <a:spLocks noChangeArrowheads="1"/>
          </p:cNvSpPr>
          <p:nvPr/>
        </p:nvSpPr>
        <p:spPr bwMode="auto">
          <a:xfrm>
            <a:off x="9586944" y="4672477"/>
            <a:ext cx="2371916" cy="2140715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F37021"/>
          </a:solidFill>
          <a:ln w="9525">
            <a:noFill/>
            <a:miter lim="800000"/>
            <a:headEnd/>
            <a:tailEnd/>
          </a:ln>
          <a:extLst/>
        </p:spPr>
        <p:txBody>
          <a:bodyPr wrap="none" anchor="ctr"/>
          <a:lstStyle/>
          <a:p>
            <a:endParaRPr lang="fr-FR">
              <a:solidFill>
                <a:srgbClr val="000000"/>
              </a:solidFill>
            </a:endParaRPr>
          </a:p>
        </p:txBody>
      </p:sp>
      <p:sp>
        <p:nvSpPr>
          <p:cNvPr id="39" name="Text Box 29"/>
          <p:cNvSpPr txBox="1">
            <a:spLocks noChangeArrowheads="1"/>
          </p:cNvSpPr>
          <p:nvPr/>
        </p:nvSpPr>
        <p:spPr bwMode="auto">
          <a:xfrm>
            <a:off x="10239250" y="5051687"/>
            <a:ext cx="1086088" cy="1354217"/>
          </a:xfrm>
          <a:prstGeom prst="rect">
            <a:avLst/>
          </a:prstGeom>
          <a:solidFill>
            <a:srgbClr val="F37021"/>
          </a:solidFill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fr-FR" sz="1100" b="1" dirty="0" smtClean="0">
                <a:solidFill>
                  <a:srgbClr val="FFFFFF"/>
                </a:solidFill>
                <a:latin typeface="Calibri" pitchFamily="34" charset="0"/>
                <a:cs typeface="Calibri" pitchFamily="34" charset="0"/>
              </a:rPr>
              <a:t>Accompagnement de p</a:t>
            </a:r>
            <a:r>
              <a:rPr lang="fr-FR" sz="1100" b="1" dirty="0" smtClean="0">
                <a:solidFill>
                  <a:srgbClr val="FFFFFF"/>
                </a:solidFill>
                <a:latin typeface="Calibri" pitchFamily="34" charset="0"/>
              </a:rPr>
              <a:t>ersonnes </a:t>
            </a:r>
            <a:r>
              <a:rPr lang="fr-FR" sz="1100" b="1" dirty="0">
                <a:solidFill>
                  <a:srgbClr val="FFFFFF"/>
                </a:solidFill>
                <a:latin typeface="Calibri" pitchFamily="34" charset="0"/>
              </a:rPr>
              <a:t>en situation de précarité ou grande précarité, nécessitant une entrée en parcours de soins</a:t>
            </a:r>
          </a:p>
        </p:txBody>
      </p:sp>
    </p:spTree>
    <p:extLst>
      <p:ext uri="{BB962C8B-B14F-4D97-AF65-F5344CB8AC3E}">
        <p14:creationId xmlns:p14="http://schemas.microsoft.com/office/powerpoint/2010/main" val="230855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2"/>
          <p:cNvSpPr>
            <a:spLocks noChangeArrowheads="1"/>
          </p:cNvSpPr>
          <p:nvPr/>
        </p:nvSpPr>
        <p:spPr bwMode="auto">
          <a:xfrm>
            <a:off x="2852913" y="2335153"/>
            <a:ext cx="2160588" cy="2449512"/>
          </a:xfrm>
          <a:prstGeom prst="rect">
            <a:avLst/>
          </a:prstGeom>
          <a:solidFill>
            <a:srgbClr val="F3702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 Secteur Adulte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dirty="0" smtClean="0"/>
              <a:t>22/11/22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C127C-1392-47FE-AB54-0F88B3AE6829}" type="slidenum">
              <a:rPr lang="fr-FR" smtClean="0"/>
              <a:t>4</a:t>
            </a:fld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431" y="692965"/>
            <a:ext cx="1177844" cy="1570458"/>
          </a:xfrm>
          <a:prstGeom prst="rect">
            <a:avLst/>
          </a:prstGeom>
        </p:spPr>
      </p:pic>
      <p:grpSp>
        <p:nvGrpSpPr>
          <p:cNvPr id="8" name="Groupe 32"/>
          <p:cNvGrpSpPr>
            <a:grpSpLocks/>
          </p:cNvGrpSpPr>
          <p:nvPr/>
        </p:nvGrpSpPr>
        <p:grpSpPr bwMode="auto">
          <a:xfrm>
            <a:off x="5453944" y="2335153"/>
            <a:ext cx="2232025" cy="2449512"/>
            <a:chOff x="2237288" y="1916832"/>
            <a:chExt cx="2232248" cy="2448272"/>
          </a:xfrm>
          <a:solidFill>
            <a:srgbClr val="F37021"/>
          </a:solidFill>
        </p:grpSpPr>
        <p:sp>
          <p:nvSpPr>
            <p:cNvPr id="9" name="Rectangle 32"/>
            <p:cNvSpPr>
              <a:spLocks noChangeArrowheads="1"/>
            </p:cNvSpPr>
            <p:nvPr/>
          </p:nvSpPr>
          <p:spPr bwMode="auto">
            <a:xfrm>
              <a:off x="2237288" y="1916832"/>
              <a:ext cx="2232248" cy="244827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>
                <a:solidFill>
                  <a:srgbClr val="000000"/>
                </a:solidFill>
              </a:endParaRPr>
            </a:p>
          </p:txBody>
        </p:sp>
        <p:sp>
          <p:nvSpPr>
            <p:cNvPr id="10" name="Rectangle 38"/>
            <p:cNvSpPr>
              <a:spLocks noChangeArrowheads="1"/>
            </p:cNvSpPr>
            <p:nvPr/>
          </p:nvSpPr>
          <p:spPr bwMode="auto">
            <a:xfrm>
              <a:off x="2365505" y="1989771"/>
              <a:ext cx="1965521" cy="2083331"/>
            </a:xfrm>
            <a:prstGeom prst="rect">
              <a:avLst/>
            </a:prstGeom>
            <a:solidFill>
              <a:srgbClr val="0069B4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>
                <a:defRPr/>
              </a:pPr>
              <a:r>
                <a:rPr lang="fr-FR" sz="1400" b="1" dirty="0" smtClean="0">
                  <a:solidFill>
                    <a:schemeClr val="bg1"/>
                  </a:solidFill>
                  <a:latin typeface="Calibri" pitchFamily="34" charset="0"/>
                </a:rPr>
                <a:t>ACT – Le Logis 49</a:t>
              </a:r>
              <a:endParaRPr lang="fr-FR" sz="1400" b="1" dirty="0">
                <a:solidFill>
                  <a:schemeClr val="bg1"/>
                </a:solidFill>
                <a:latin typeface="Calibri" pitchFamily="34" charset="0"/>
              </a:endParaRPr>
            </a:p>
            <a:p>
              <a:pPr algn="ctr">
                <a:defRPr/>
              </a:pPr>
              <a:endParaRPr lang="fr-FR" sz="600" b="1" spc="-70" dirty="0" smtClean="0">
                <a:solidFill>
                  <a:srgbClr val="000000"/>
                </a:solidFill>
                <a:latin typeface="Calibri" pitchFamily="34" charset="0"/>
              </a:endParaRPr>
            </a:p>
            <a:p>
              <a:pPr algn="ctr">
                <a:defRPr/>
              </a:pPr>
              <a:r>
                <a:rPr lang="fr-FR" sz="1400" spc="-70" dirty="0" smtClean="0">
                  <a:solidFill>
                    <a:srgbClr val="000000"/>
                  </a:solidFill>
                  <a:latin typeface="Calibri" pitchFamily="34" charset="0"/>
                </a:rPr>
                <a:t>Appartements de Coordination Thérapeutique</a:t>
              </a:r>
              <a:endParaRPr lang="fr-FR" sz="1400" spc="-70" dirty="0">
                <a:solidFill>
                  <a:srgbClr val="000000"/>
                </a:solidFill>
                <a:latin typeface="Calibri" pitchFamily="34" charset="0"/>
              </a:endParaRPr>
            </a:p>
            <a:p>
              <a:pPr algn="ctr">
                <a:defRPr/>
              </a:pPr>
              <a:endParaRPr lang="fr-FR" sz="1200" dirty="0" smtClean="0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>
                <a:defRPr/>
              </a:pPr>
              <a:r>
                <a:rPr lang="fr-FR" sz="1300" dirty="0" smtClean="0">
                  <a:solidFill>
                    <a:srgbClr val="FFFFFF"/>
                  </a:solidFill>
                  <a:latin typeface="Calibri" pitchFamily="34" charset="0"/>
                </a:rPr>
                <a:t>39 </a:t>
              </a:r>
              <a:r>
                <a:rPr lang="fr-FR" sz="1300" dirty="0">
                  <a:solidFill>
                    <a:srgbClr val="FFFFFF"/>
                  </a:solidFill>
                  <a:latin typeface="Calibri" pitchFamily="34" charset="0"/>
                </a:rPr>
                <a:t>places</a:t>
              </a:r>
            </a:p>
            <a:p>
              <a:pPr algn="ctr">
                <a:defRPr/>
              </a:pPr>
              <a:endParaRPr lang="fr-FR" sz="600" dirty="0" smtClean="0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>
                <a:defRPr/>
              </a:pPr>
              <a:r>
                <a:rPr lang="fr-FR" sz="1100" dirty="0" smtClean="0">
                  <a:solidFill>
                    <a:srgbClr val="FFFFFF"/>
                  </a:solidFill>
                  <a:latin typeface="Calibri" pitchFamily="34" charset="0"/>
                </a:rPr>
                <a:t>en logement diffus </a:t>
              </a:r>
              <a:r>
                <a:rPr lang="fr-FR" sz="1050" dirty="0" smtClean="0">
                  <a:solidFill>
                    <a:srgbClr val="FFFFFF"/>
                  </a:solidFill>
                  <a:latin typeface="Calibri" pitchFamily="34" charset="0"/>
                </a:rPr>
                <a:t>(20)</a:t>
              </a:r>
              <a:endParaRPr lang="fr-FR" sz="1050" dirty="0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>
                <a:defRPr/>
              </a:pPr>
              <a:r>
                <a:rPr lang="fr-FR" sz="1100" dirty="0" smtClean="0">
                  <a:solidFill>
                    <a:srgbClr val="FFFFFF"/>
                  </a:solidFill>
                  <a:latin typeface="Calibri" pitchFamily="34" charset="0"/>
                </a:rPr>
                <a:t>hors </a:t>
              </a:r>
              <a:r>
                <a:rPr lang="fr-FR" sz="1100" dirty="0">
                  <a:solidFill>
                    <a:srgbClr val="FFFFFF"/>
                  </a:solidFill>
                  <a:latin typeface="Calibri" pitchFamily="34" charset="0"/>
                </a:rPr>
                <a:t>les murs/à </a:t>
              </a:r>
              <a:r>
                <a:rPr lang="fr-FR" sz="1100" dirty="0" smtClean="0">
                  <a:solidFill>
                    <a:srgbClr val="FFFFFF"/>
                  </a:solidFill>
                  <a:latin typeface="Calibri" pitchFamily="34" charset="0"/>
                </a:rPr>
                <a:t>domicile </a:t>
              </a:r>
              <a:r>
                <a:rPr lang="fr-FR" sz="1050" dirty="0" smtClean="0">
                  <a:solidFill>
                    <a:srgbClr val="FFFFFF"/>
                  </a:solidFill>
                  <a:latin typeface="Calibri" pitchFamily="34" charset="0"/>
                </a:rPr>
                <a:t>(19)</a:t>
              </a:r>
              <a:endParaRPr lang="fr-FR" sz="1050" dirty="0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>
                <a:defRPr/>
              </a:pPr>
              <a:endParaRPr lang="fr-FR" sz="1200" dirty="0" smtClean="0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>
                <a:defRPr/>
              </a:pPr>
              <a:endParaRPr lang="fr-FR" sz="800" i="1" dirty="0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>
                <a:defRPr/>
              </a:pPr>
              <a:endParaRPr lang="fr-FR" sz="1000" i="1" dirty="0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>
                <a:defRPr/>
              </a:pPr>
              <a:endParaRPr lang="fr-FR" sz="1000" i="1" dirty="0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>
                <a:defRPr/>
              </a:pPr>
              <a:endParaRPr lang="fr-FR" sz="1200" dirty="0">
                <a:solidFill>
                  <a:srgbClr val="FFFFFF"/>
                </a:solidFill>
                <a:latin typeface="Calibri" pitchFamily="34" charset="0"/>
              </a:endParaRPr>
            </a:p>
            <a:p>
              <a:pPr algn="ctr">
                <a:defRPr/>
              </a:pPr>
              <a:endParaRPr lang="fr-FR" sz="1200" dirty="0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12" name="AutoShape 26"/>
          <p:cNvSpPr>
            <a:spLocks noChangeArrowheads="1"/>
          </p:cNvSpPr>
          <p:nvPr/>
        </p:nvSpPr>
        <p:spPr bwMode="auto">
          <a:xfrm>
            <a:off x="2622886" y="4905930"/>
            <a:ext cx="8073189" cy="1965492"/>
          </a:xfrm>
          <a:prstGeom prst="upArrow">
            <a:avLst>
              <a:gd name="adj1" fmla="val 50000"/>
              <a:gd name="adj2" fmla="val 25000"/>
            </a:avLst>
          </a:prstGeom>
          <a:solidFill>
            <a:srgbClr val="F3702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fr-FR">
              <a:solidFill>
                <a:srgbClr val="00B475"/>
              </a:solidFill>
            </a:endParaRPr>
          </a:p>
        </p:txBody>
      </p:sp>
      <p:sp>
        <p:nvSpPr>
          <p:cNvPr id="13" name="Rectangle 56"/>
          <p:cNvSpPr>
            <a:spLocks noChangeArrowheads="1"/>
          </p:cNvSpPr>
          <p:nvPr/>
        </p:nvSpPr>
        <p:spPr bwMode="auto">
          <a:xfrm>
            <a:off x="2980028" y="4467840"/>
            <a:ext cx="18904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000" i="1" dirty="0" smtClean="0">
                <a:solidFill>
                  <a:srgbClr val="FFFFFF"/>
                </a:solidFill>
                <a:latin typeface="Calibri" pitchFamily="34" charset="0"/>
              </a:rPr>
              <a:t>Nantes</a:t>
            </a:r>
            <a:endParaRPr lang="fr-FR" sz="1000" i="1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4" name="Picture 14" descr="santé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78" y="6284302"/>
            <a:ext cx="550396" cy="596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285" y="692965"/>
            <a:ext cx="1177844" cy="1570459"/>
          </a:xfrm>
          <a:prstGeom prst="rect">
            <a:avLst/>
          </a:prstGeom>
        </p:spPr>
      </p:pic>
      <p:sp>
        <p:nvSpPr>
          <p:cNvPr id="16" name="Text Box 27"/>
          <p:cNvSpPr txBox="1">
            <a:spLocks noChangeArrowheads="1"/>
          </p:cNvSpPr>
          <p:nvPr/>
        </p:nvSpPr>
        <p:spPr bwMode="auto">
          <a:xfrm>
            <a:off x="4814350" y="5403116"/>
            <a:ext cx="3712275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lvl="1"/>
            <a:endParaRPr lang="fr-FR" sz="400" b="1" dirty="0" smtClean="0"/>
          </a:p>
          <a:p>
            <a:pPr marL="628650" lvl="1" indent="-171450">
              <a:buFont typeface="Wingdings" panose="05000000000000000000" pitchFamily="2" charset="2"/>
              <a:buChar char="§"/>
            </a:pPr>
            <a:r>
              <a:rPr lang="fr-FR" sz="1200" b="1" dirty="0" smtClean="0"/>
              <a:t>Soit un </a:t>
            </a:r>
            <a:r>
              <a:rPr lang="fr-FR" sz="1200" b="1" dirty="0"/>
              <a:t>hébergement à titre </a:t>
            </a:r>
            <a:r>
              <a:rPr lang="fr-FR" sz="1200" b="1" dirty="0" smtClean="0"/>
              <a:t>temporaire,</a:t>
            </a:r>
          </a:p>
          <a:p>
            <a:pPr marL="628650" lvl="1" indent="-171450">
              <a:buFont typeface="Wingdings" panose="05000000000000000000" pitchFamily="2" charset="2"/>
              <a:buChar char="§"/>
            </a:pPr>
            <a:r>
              <a:rPr lang="fr-FR" sz="1200" b="1" dirty="0" smtClean="0"/>
              <a:t>Soit un </a:t>
            </a:r>
            <a:r>
              <a:rPr lang="fr-FR" sz="1200" b="1" dirty="0"/>
              <a:t>accompagnement </a:t>
            </a:r>
            <a:r>
              <a:rPr lang="fr-FR" sz="1200" b="1" dirty="0" smtClean="0"/>
              <a:t>externe,</a:t>
            </a:r>
          </a:p>
          <a:p>
            <a:pPr lvl="1"/>
            <a:endParaRPr lang="fr-FR" sz="400" dirty="0" smtClean="0"/>
          </a:p>
          <a:p>
            <a:pPr algn="just"/>
            <a:r>
              <a:rPr lang="fr-FR" sz="1200" dirty="0" smtClean="0"/>
              <a:t>pour </a:t>
            </a:r>
            <a:r>
              <a:rPr lang="fr-FR" sz="1200" dirty="0"/>
              <a:t>des personnes en situation de fragilité </a:t>
            </a:r>
            <a:r>
              <a:rPr lang="fr-FR" sz="1200" dirty="0" smtClean="0"/>
              <a:t>psychologique </a:t>
            </a:r>
            <a:r>
              <a:rPr lang="fr-FR" sz="1200" dirty="0"/>
              <a:t>et sociale et nécessitant des soins et un suivi médical, de manière à assurer le suivi et la coordination des soins, l’observance des traitements et à permettre un accompagnement psychologique et une aide à l’insertion.</a:t>
            </a:r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8070833" y="2347640"/>
            <a:ext cx="2133600" cy="2449512"/>
          </a:xfrm>
          <a:prstGeom prst="rect">
            <a:avLst/>
          </a:prstGeom>
          <a:solidFill>
            <a:srgbClr val="F3702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18" name="Rectangle 38"/>
          <p:cNvSpPr>
            <a:spLocks noChangeArrowheads="1"/>
          </p:cNvSpPr>
          <p:nvPr/>
        </p:nvSpPr>
        <p:spPr bwMode="auto">
          <a:xfrm>
            <a:off x="8190488" y="2443643"/>
            <a:ext cx="1890499" cy="2048871"/>
          </a:xfrm>
          <a:prstGeom prst="rect">
            <a:avLst/>
          </a:prstGeom>
          <a:solidFill>
            <a:srgbClr val="0069B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</a:rPr>
              <a:t>ACT - </a:t>
            </a:r>
            <a:r>
              <a:rPr lang="fr-FR" sz="1400" b="1" dirty="0" err="1" smtClean="0">
                <a:solidFill>
                  <a:schemeClr val="bg1"/>
                </a:solidFill>
                <a:latin typeface="Calibri" pitchFamily="34" charset="0"/>
              </a:rPr>
              <a:t>ACoThé</a:t>
            </a:r>
            <a:endParaRPr lang="fr-FR" sz="1400" b="1" dirty="0">
              <a:solidFill>
                <a:schemeClr val="bg1"/>
              </a:solidFill>
              <a:latin typeface="Calibri" pitchFamily="34" charset="0"/>
            </a:endParaRPr>
          </a:p>
          <a:p>
            <a:pPr algn="ctr">
              <a:defRPr/>
            </a:pPr>
            <a:endParaRPr lang="fr-FR" sz="600" b="1" spc="-70" dirty="0" smtClean="0">
              <a:solidFill>
                <a:srgbClr val="000000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fr-FR" sz="1400" spc="-70" dirty="0" smtClean="0">
                <a:solidFill>
                  <a:srgbClr val="000000"/>
                </a:solidFill>
                <a:latin typeface="Calibri" pitchFamily="34" charset="0"/>
              </a:rPr>
              <a:t>Appartements  de Coordination Thérapeutique</a:t>
            </a:r>
            <a:endParaRPr lang="fr-FR" sz="1400" spc="-70" dirty="0">
              <a:solidFill>
                <a:srgbClr val="000000"/>
              </a:solidFill>
              <a:latin typeface="Calibri" pitchFamily="34" charset="0"/>
            </a:endParaRPr>
          </a:p>
          <a:p>
            <a:pPr algn="ctr">
              <a:defRPr/>
            </a:pPr>
            <a:endParaRPr lang="fr-FR" sz="1200" dirty="0" smtClean="0">
              <a:solidFill>
                <a:srgbClr val="FFFFFF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fr-FR" sz="1300" dirty="0" smtClean="0">
                <a:solidFill>
                  <a:srgbClr val="FFFFFF"/>
                </a:solidFill>
                <a:latin typeface="Calibri" pitchFamily="34" charset="0"/>
              </a:rPr>
              <a:t>37 </a:t>
            </a:r>
            <a:r>
              <a:rPr lang="fr-FR" sz="1300" dirty="0">
                <a:solidFill>
                  <a:srgbClr val="FFFFFF"/>
                </a:solidFill>
                <a:latin typeface="Calibri" pitchFamily="34" charset="0"/>
              </a:rPr>
              <a:t>places</a:t>
            </a:r>
          </a:p>
          <a:p>
            <a:pPr algn="ctr">
              <a:defRPr/>
            </a:pPr>
            <a:endParaRPr lang="fr-FR" sz="600" dirty="0" smtClean="0">
              <a:solidFill>
                <a:srgbClr val="FFFFFF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fr-FR" sz="1100" dirty="0" smtClean="0">
                <a:solidFill>
                  <a:srgbClr val="FFFFFF"/>
                </a:solidFill>
                <a:latin typeface="Calibri" pitchFamily="34" charset="0"/>
              </a:rPr>
              <a:t>en logement diffus </a:t>
            </a:r>
            <a:r>
              <a:rPr lang="fr-FR" sz="1050" dirty="0" smtClean="0">
                <a:solidFill>
                  <a:srgbClr val="FFFFFF"/>
                </a:solidFill>
                <a:latin typeface="Calibri" pitchFamily="34" charset="0"/>
              </a:rPr>
              <a:t>(22)</a:t>
            </a:r>
            <a:endParaRPr lang="fr-FR" sz="1050" dirty="0">
              <a:solidFill>
                <a:srgbClr val="FFFFFF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fr-FR" sz="1100" dirty="0" smtClean="0">
                <a:solidFill>
                  <a:srgbClr val="FFFFFF"/>
                </a:solidFill>
                <a:latin typeface="Calibri" pitchFamily="34" charset="0"/>
              </a:rPr>
              <a:t>hors </a:t>
            </a:r>
            <a:r>
              <a:rPr lang="fr-FR" sz="1100" dirty="0">
                <a:solidFill>
                  <a:srgbClr val="FFFFFF"/>
                </a:solidFill>
                <a:latin typeface="Calibri" pitchFamily="34" charset="0"/>
              </a:rPr>
              <a:t>les murs/à </a:t>
            </a:r>
            <a:r>
              <a:rPr lang="fr-FR" sz="1100" dirty="0" smtClean="0">
                <a:solidFill>
                  <a:srgbClr val="FFFFFF"/>
                </a:solidFill>
                <a:latin typeface="Calibri" pitchFamily="34" charset="0"/>
              </a:rPr>
              <a:t>domicile </a:t>
            </a:r>
            <a:r>
              <a:rPr lang="fr-FR" sz="1050" dirty="0" smtClean="0">
                <a:solidFill>
                  <a:srgbClr val="FFFFFF"/>
                </a:solidFill>
                <a:latin typeface="Calibri" pitchFamily="34" charset="0"/>
              </a:rPr>
              <a:t>(15)</a:t>
            </a:r>
            <a:endParaRPr lang="fr-FR" sz="1050" dirty="0">
              <a:solidFill>
                <a:srgbClr val="FFFFFF"/>
              </a:solidFill>
              <a:latin typeface="Calibri" pitchFamily="34" charset="0"/>
            </a:endParaRPr>
          </a:p>
          <a:p>
            <a:pPr algn="ctr">
              <a:defRPr/>
            </a:pPr>
            <a:endParaRPr lang="fr-FR" sz="1200" dirty="0">
              <a:solidFill>
                <a:srgbClr val="FFFFFF"/>
              </a:solidFill>
              <a:latin typeface="Calibri" pitchFamily="34" charset="0"/>
            </a:endParaRPr>
          </a:p>
          <a:p>
            <a:pPr algn="ctr">
              <a:defRPr/>
            </a:pPr>
            <a:endParaRPr lang="fr-FR" sz="1200" dirty="0">
              <a:solidFill>
                <a:srgbClr val="FFFFFF"/>
              </a:solidFill>
              <a:latin typeface="Calibri" pitchFamily="34" charset="0"/>
            </a:endParaRPr>
          </a:p>
          <a:p>
            <a:pPr algn="ctr">
              <a:defRPr/>
            </a:pPr>
            <a:endParaRPr lang="fr-FR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851" y="875122"/>
            <a:ext cx="1627368" cy="1220525"/>
          </a:xfrm>
          <a:prstGeom prst="rect">
            <a:avLst/>
          </a:prstGeom>
        </p:spPr>
      </p:pic>
      <p:sp>
        <p:nvSpPr>
          <p:cNvPr id="20" name="ZoneTexte 19"/>
          <p:cNvSpPr txBox="1"/>
          <p:nvPr/>
        </p:nvSpPr>
        <p:spPr>
          <a:xfrm>
            <a:off x="812074" y="5391137"/>
            <a:ext cx="3853184" cy="646331"/>
          </a:xfrm>
          <a:prstGeom prst="rect">
            <a:avLst/>
          </a:prstGeom>
          <a:solidFill>
            <a:srgbClr val="F3702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1200" i="1" dirty="0" smtClean="0">
                <a:solidFill>
                  <a:srgbClr val="FFFFFF"/>
                </a:solidFill>
                <a:latin typeface="Calibri" pitchFamily="34" charset="0"/>
              </a:rPr>
              <a:t>Dispositif Habilité :</a:t>
            </a:r>
          </a:p>
          <a:p>
            <a:pPr algn="ctr"/>
            <a:r>
              <a:rPr lang="fr-FR" sz="1200" i="1" dirty="0" err="1" smtClean="0">
                <a:solidFill>
                  <a:srgbClr val="FFFFFF"/>
                </a:solidFill>
                <a:latin typeface="Calibri" pitchFamily="34" charset="0"/>
              </a:rPr>
              <a:t>ETP</a:t>
            </a:r>
            <a:r>
              <a:rPr lang="fr-FR" sz="1200" i="1" dirty="0" smtClean="0">
                <a:solidFill>
                  <a:srgbClr val="FFFFFF"/>
                </a:solidFill>
                <a:latin typeface="Calibri" pitchFamily="34" charset="0"/>
              </a:rPr>
              <a:t> </a:t>
            </a:r>
            <a:r>
              <a:rPr lang="fr-FR" sz="1200" i="1" dirty="0">
                <a:solidFill>
                  <a:srgbClr val="FFFFFF"/>
                </a:solidFill>
                <a:latin typeface="Calibri" pitchFamily="34" charset="0"/>
              </a:rPr>
              <a:t>[Education Thérapeutique du Patient</a:t>
            </a:r>
            <a:r>
              <a:rPr lang="fr-FR" sz="1200" i="1" dirty="0" smtClean="0">
                <a:solidFill>
                  <a:srgbClr val="FFFFFF"/>
                </a:solidFill>
                <a:latin typeface="Calibri" pitchFamily="34" charset="0"/>
              </a:rPr>
              <a:t>]</a:t>
            </a:r>
          </a:p>
          <a:p>
            <a:pPr algn="ctr"/>
            <a:r>
              <a:rPr lang="fr-FR" sz="1200" i="1" dirty="0" err="1" smtClean="0">
                <a:solidFill>
                  <a:srgbClr val="FFFFFF"/>
                </a:solidFill>
                <a:latin typeface="Calibri" pitchFamily="34" charset="0"/>
              </a:rPr>
              <a:t>TROD</a:t>
            </a:r>
            <a:r>
              <a:rPr lang="fr-FR" sz="1200" i="1" dirty="0" smtClean="0">
                <a:solidFill>
                  <a:srgbClr val="FFFFFF"/>
                </a:solidFill>
                <a:latin typeface="Calibri" pitchFamily="34" charset="0"/>
              </a:rPr>
              <a:t> VIH-</a:t>
            </a:r>
            <a:r>
              <a:rPr lang="fr-FR" sz="1200" i="1" dirty="0" err="1" smtClean="0">
                <a:solidFill>
                  <a:srgbClr val="FFFFFF"/>
                </a:solidFill>
                <a:latin typeface="Calibri" pitchFamily="34" charset="0"/>
              </a:rPr>
              <a:t>VHC</a:t>
            </a:r>
            <a:r>
              <a:rPr lang="fr-FR" sz="1200" i="1" dirty="0" smtClean="0">
                <a:solidFill>
                  <a:srgbClr val="FFFFFF"/>
                </a:solidFill>
                <a:latin typeface="Calibri" pitchFamily="34" charset="0"/>
              </a:rPr>
              <a:t>  [Test Rapide à Orientation Diagnostique]</a:t>
            </a:r>
            <a:endParaRPr lang="fr-FR" dirty="0"/>
          </a:p>
        </p:txBody>
      </p:sp>
      <p:sp>
        <p:nvSpPr>
          <p:cNvPr id="21" name="Rectangle 56"/>
          <p:cNvSpPr>
            <a:spLocks noChangeArrowheads="1"/>
          </p:cNvSpPr>
          <p:nvPr/>
        </p:nvSpPr>
        <p:spPr bwMode="auto">
          <a:xfrm>
            <a:off x="8192383" y="4467840"/>
            <a:ext cx="18904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000" i="1" dirty="0" smtClean="0">
                <a:solidFill>
                  <a:srgbClr val="FFFFFF"/>
                </a:solidFill>
                <a:latin typeface="Calibri" pitchFamily="34" charset="0"/>
              </a:rPr>
              <a:t>Le Mans / Sablé S/Sarthe</a:t>
            </a:r>
            <a:endParaRPr lang="fr-FR" sz="1000" i="1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2" name="Text Box 27"/>
          <p:cNvSpPr txBox="1">
            <a:spLocks noChangeArrowheads="1"/>
          </p:cNvSpPr>
          <p:nvPr/>
        </p:nvSpPr>
        <p:spPr bwMode="auto">
          <a:xfrm>
            <a:off x="4772878" y="5126117"/>
            <a:ext cx="34176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fr-FR" b="1" cap="small" spc="100" dirty="0" smtClean="0">
                <a:solidFill>
                  <a:srgbClr val="0069B4"/>
                </a:solidFill>
                <a:latin typeface="Calibri" pitchFamily="34" charset="0"/>
                <a:cs typeface="Calibri" pitchFamily="34" charset="0"/>
              </a:rPr>
              <a:t>Le Dispositif </a:t>
            </a:r>
            <a:r>
              <a:rPr lang="fr-FR" b="1" cap="small" spc="100" dirty="0" err="1" smtClean="0">
                <a:solidFill>
                  <a:srgbClr val="0069B4"/>
                </a:solidFill>
                <a:latin typeface="Calibri" pitchFamily="34" charset="0"/>
                <a:cs typeface="Calibri" pitchFamily="34" charset="0"/>
              </a:rPr>
              <a:t>ACT</a:t>
            </a:r>
            <a:r>
              <a:rPr lang="fr-FR" b="1" cap="small" spc="100" dirty="0" smtClean="0">
                <a:solidFill>
                  <a:srgbClr val="0069B4"/>
                </a:solidFill>
                <a:latin typeface="Calibri" pitchFamily="34" charset="0"/>
                <a:cs typeface="Calibri" pitchFamily="34" charset="0"/>
              </a:rPr>
              <a:t> propose :</a:t>
            </a:r>
            <a:endParaRPr lang="fr-FR" b="1" cap="small" spc="100" dirty="0">
              <a:solidFill>
                <a:srgbClr val="0069B4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Rectangle 38"/>
          <p:cNvSpPr>
            <a:spLocks noChangeArrowheads="1"/>
          </p:cNvSpPr>
          <p:nvPr/>
        </p:nvSpPr>
        <p:spPr bwMode="auto">
          <a:xfrm>
            <a:off x="2929358" y="2427455"/>
            <a:ext cx="1991841" cy="2040385"/>
          </a:xfrm>
          <a:prstGeom prst="rect">
            <a:avLst/>
          </a:prstGeom>
          <a:solidFill>
            <a:srgbClr val="0069B4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fr-FR" sz="1400" b="1" dirty="0" smtClean="0">
                <a:solidFill>
                  <a:schemeClr val="bg1"/>
                </a:solidFill>
                <a:latin typeface="Calibri" pitchFamily="34" charset="0"/>
              </a:rPr>
              <a:t>ACT – Le Logis 44</a:t>
            </a:r>
            <a:endParaRPr lang="fr-FR" sz="1400" b="1" dirty="0">
              <a:solidFill>
                <a:schemeClr val="bg1"/>
              </a:solidFill>
              <a:latin typeface="Calibri" pitchFamily="34" charset="0"/>
            </a:endParaRPr>
          </a:p>
          <a:p>
            <a:pPr algn="ctr">
              <a:defRPr/>
            </a:pPr>
            <a:endParaRPr lang="fr-FR" sz="600" b="1" spc="-70" dirty="0" smtClean="0">
              <a:solidFill>
                <a:srgbClr val="000000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fr-FR" sz="1400" spc="-70" dirty="0" smtClean="0">
                <a:solidFill>
                  <a:srgbClr val="000000"/>
                </a:solidFill>
                <a:latin typeface="Calibri" pitchFamily="34" charset="0"/>
              </a:rPr>
              <a:t>Apparts de Coordination Thérapeutique</a:t>
            </a:r>
            <a:endParaRPr lang="fr-FR" sz="1400" spc="-70" dirty="0">
              <a:solidFill>
                <a:srgbClr val="000000"/>
              </a:solidFill>
              <a:latin typeface="Calibri" pitchFamily="34" charset="0"/>
            </a:endParaRPr>
          </a:p>
          <a:p>
            <a:pPr algn="ctr">
              <a:defRPr/>
            </a:pPr>
            <a:endParaRPr lang="fr-FR" sz="600" dirty="0" smtClean="0">
              <a:solidFill>
                <a:srgbClr val="FFFFFF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fr-FR" sz="1300" dirty="0" smtClean="0">
                <a:solidFill>
                  <a:srgbClr val="FFFFFF"/>
                </a:solidFill>
                <a:latin typeface="Calibri" pitchFamily="34" charset="0"/>
              </a:rPr>
              <a:t>38 places</a:t>
            </a:r>
          </a:p>
          <a:p>
            <a:pPr algn="ctr">
              <a:defRPr/>
            </a:pPr>
            <a:endParaRPr lang="fr-FR" sz="600" dirty="0" smtClean="0">
              <a:solidFill>
                <a:srgbClr val="FFFFFF"/>
              </a:solidFill>
              <a:latin typeface="Calibri" pitchFamily="34" charset="0"/>
            </a:endParaRPr>
          </a:p>
          <a:p>
            <a:pPr algn="ctr">
              <a:defRPr/>
            </a:pPr>
            <a:r>
              <a:rPr lang="fr-FR" sz="1100" dirty="0" smtClean="0">
                <a:solidFill>
                  <a:srgbClr val="FFFFFF"/>
                </a:solidFill>
                <a:latin typeface="Calibri" pitchFamily="34" charset="0"/>
              </a:rPr>
              <a:t>en collectif </a:t>
            </a:r>
            <a:r>
              <a:rPr lang="fr-FR" sz="1050" dirty="0" smtClean="0">
                <a:solidFill>
                  <a:srgbClr val="FFFFFF"/>
                </a:solidFill>
                <a:latin typeface="Calibri" pitchFamily="34" charset="0"/>
              </a:rPr>
              <a:t>(5)</a:t>
            </a:r>
          </a:p>
          <a:p>
            <a:pPr algn="ctr">
              <a:defRPr/>
            </a:pPr>
            <a:r>
              <a:rPr lang="fr-FR" sz="1100" dirty="0" smtClean="0">
                <a:solidFill>
                  <a:srgbClr val="FFFFFF"/>
                </a:solidFill>
                <a:latin typeface="Calibri" pitchFamily="34" charset="0"/>
              </a:rPr>
              <a:t>en logement diffus </a:t>
            </a:r>
          </a:p>
          <a:p>
            <a:pPr algn="ctr">
              <a:defRPr/>
            </a:pPr>
            <a:r>
              <a:rPr lang="fr-FR" sz="1100" dirty="0" smtClean="0">
                <a:solidFill>
                  <a:srgbClr val="FFFFFF"/>
                </a:solidFill>
                <a:latin typeface="Calibri" pitchFamily="34" charset="0"/>
              </a:rPr>
              <a:t>(15 adulte</a:t>
            </a:r>
            <a:r>
              <a:rPr lang="fr-FR" sz="1050" dirty="0" smtClean="0">
                <a:solidFill>
                  <a:srgbClr val="FFFFFF"/>
                </a:solidFill>
                <a:latin typeface="Calibri" pitchFamily="34" charset="0"/>
              </a:rPr>
              <a:t> - 4 pédiatriques)</a:t>
            </a:r>
          </a:p>
          <a:p>
            <a:pPr algn="ctr">
              <a:defRPr/>
            </a:pPr>
            <a:r>
              <a:rPr lang="fr-FR" sz="1100" dirty="0" smtClean="0">
                <a:solidFill>
                  <a:srgbClr val="FFFFFF"/>
                </a:solidFill>
                <a:latin typeface="Calibri" pitchFamily="34" charset="0"/>
              </a:rPr>
              <a:t>hors les murs/à domicile </a:t>
            </a:r>
          </a:p>
          <a:p>
            <a:pPr algn="ctr">
              <a:defRPr/>
            </a:pPr>
            <a:r>
              <a:rPr lang="fr-FR" sz="1050" dirty="0" smtClean="0">
                <a:solidFill>
                  <a:srgbClr val="FFFFFF"/>
                </a:solidFill>
                <a:latin typeface="Calibri" pitchFamily="34" charset="0"/>
              </a:rPr>
              <a:t>(13 adulte + 1 pédiatrique)</a:t>
            </a:r>
            <a:endParaRPr lang="fr-FR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5" name="Rectangle 56"/>
          <p:cNvSpPr>
            <a:spLocks noChangeArrowheads="1"/>
          </p:cNvSpPr>
          <p:nvPr/>
        </p:nvSpPr>
        <p:spPr bwMode="auto">
          <a:xfrm>
            <a:off x="5619560" y="4488442"/>
            <a:ext cx="18904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000" i="1" dirty="0" smtClean="0">
                <a:solidFill>
                  <a:srgbClr val="FFFFFF"/>
                </a:solidFill>
                <a:latin typeface="Calibri" pitchFamily="34" charset="0"/>
              </a:rPr>
              <a:t>Angers</a:t>
            </a:r>
            <a:endParaRPr lang="fr-FR" sz="1000" i="1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6" name="Espace réservé du contenu 4"/>
          <p:cNvSpPr txBox="1">
            <a:spLocks/>
          </p:cNvSpPr>
          <p:nvPr/>
        </p:nvSpPr>
        <p:spPr bwMode="auto">
          <a:xfrm>
            <a:off x="1045029" y="145848"/>
            <a:ext cx="5400600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buClr>
                <a:srgbClr val="800080"/>
              </a:buClr>
            </a:pPr>
            <a:r>
              <a:rPr lang="fr-FR" sz="2000" b="1" dirty="0" smtClean="0">
                <a:solidFill>
                  <a:srgbClr val="F37021"/>
                </a:solidFill>
                <a:latin typeface="Calibri" pitchFamily="34" charset="0"/>
              </a:rPr>
              <a:t>Etablissements Santé &amp; Addiction</a:t>
            </a:r>
            <a:endParaRPr lang="fr-FR" sz="2000" dirty="0" smtClean="0">
              <a:solidFill>
                <a:srgbClr val="F370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492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1" id="{FB0240F2-03FC-415B-AA78-F9AD37F1FDCE}" vid="{4CF0E047-2247-4CDE-8F00-CE2354E67653}"/>
    </a:ext>
  </a:extLst>
</a:theme>
</file>

<file path=ppt/theme/theme2.xml><?xml version="1.0" encoding="utf-8"?>
<a:theme xmlns:a="http://schemas.openxmlformats.org/drawingml/2006/main" name="1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1" id="{FB0240F2-03FC-415B-AA78-F9AD37F1FDCE}" vid="{943D7FB8-FC20-40F8-8966-E19753A5948B}"/>
    </a:ext>
  </a:extLst>
</a:theme>
</file>

<file path=ppt/theme/theme3.xml><?xml version="1.0" encoding="utf-8"?>
<a:theme xmlns:a="http://schemas.openxmlformats.org/drawingml/2006/main" name="2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1" id="{FB0240F2-03FC-415B-AA78-F9AD37F1FDCE}" vid="{1B1803C6-D916-44FE-903D-D5DC51E880D5}"/>
    </a:ext>
  </a:extLst>
</a:theme>
</file>

<file path=ppt/theme/theme4.xml><?xml version="1.0" encoding="utf-8"?>
<a:theme xmlns:a="http://schemas.openxmlformats.org/drawingml/2006/main" name="4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1" id="{FB0240F2-03FC-415B-AA78-F9AD37F1FDCE}" vid="{EAC5ED63-B5C0-4EC4-AF59-744118379717}"/>
    </a:ext>
  </a:extLst>
</a:theme>
</file>

<file path=ppt/theme/theme5.xml><?xml version="1.0" encoding="utf-8"?>
<a:theme xmlns:a="http://schemas.openxmlformats.org/drawingml/2006/main" name="5_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1" id="{FB0240F2-03FC-415B-AA78-F9AD37F1FDCE}" vid="{1B1803C6-D916-44FE-903D-D5DC51E880D5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2019_Modèle ppt MTJ</Template>
  <TotalTime>6102</TotalTime>
  <Words>423</Words>
  <Application>Microsoft Office PowerPoint</Application>
  <PresentationFormat>Grand écran</PresentationFormat>
  <Paragraphs>105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4</vt:i4>
      </vt:variant>
    </vt:vector>
  </HeadingPairs>
  <TitlesOfParts>
    <vt:vector size="13" baseType="lpstr">
      <vt:lpstr>Arial</vt:lpstr>
      <vt:lpstr>Calibri</vt:lpstr>
      <vt:lpstr>Garamond</vt:lpstr>
      <vt:lpstr>Wingdings</vt:lpstr>
      <vt:lpstr>3_Conception personnalisée</vt:lpstr>
      <vt:lpstr>1_Conception personnalisée</vt:lpstr>
      <vt:lpstr>2_Conception personnalisée</vt:lpstr>
      <vt:lpstr>4_Conception personnalisée</vt:lpstr>
      <vt:lpstr>5_Conception personnalisée</vt:lpstr>
      <vt:lpstr>Présentation PowerPoint</vt:lpstr>
      <vt:lpstr>Présentation PowerPoint</vt:lpstr>
      <vt:lpstr>Secteur Adulte</vt:lpstr>
      <vt:lpstr> Secteur Adulte</vt:lpstr>
    </vt:vector>
  </TitlesOfParts>
  <Company>Association MONTJOIE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Sylvie HERCE</dc:creator>
  <cp:lastModifiedBy>Patricia CORADETTI</cp:lastModifiedBy>
  <cp:revision>388</cp:revision>
  <cp:lastPrinted>2022-11-21T09:06:39Z</cp:lastPrinted>
  <dcterms:created xsi:type="dcterms:W3CDTF">2019-03-25T10:36:12Z</dcterms:created>
  <dcterms:modified xsi:type="dcterms:W3CDTF">2022-11-23T12:14:36Z</dcterms:modified>
</cp:coreProperties>
</file>