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drawings/drawing2.xml" ContentType="application/vnd.openxmlformats-officedocument.drawingml.chartshapes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65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chartUserShapes" Target="../drawings/drawing2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REPARTITION DE 63 places LHSS</a:t>
            </a:r>
          </a:p>
        </c:rich>
      </c:tx>
      <c:layout>
        <c:manualLayout>
          <c:xMode val="edge"/>
          <c:yMode val="edge"/>
          <c:x val="0.30402343179207658"/>
          <c:y val="9.2879251305474555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B260-4360-B362-50DB0641F53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B260-4360-B362-50DB0641F53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B260-4360-B362-50DB0641F539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4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5BB5450-BB94-446F-A0A3-A212F36B93AC}" type="VALUE">
                      <a:rPr lang="en-US" sz="2400" baseline="0"/>
                      <a:pPr>
                        <a:defRPr sz="2400"/>
                      </a:pPr>
                      <a:t>[VALEUR]</a:t>
                    </a:fld>
                    <a:endParaRPr lang="fr-FR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260-4360-B362-50DB0641F539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4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FD781F9-B011-405B-B048-5266E7AC118A}" type="VALUE">
                      <a:rPr lang="en-US" sz="2400" baseline="0"/>
                      <a:pPr>
                        <a:defRPr sz="2400">
                          <a:solidFill>
                            <a:schemeClr val="accent1"/>
                          </a:solidFill>
                        </a:defRPr>
                      </a:pPr>
                      <a:t>[VALEUR]</a:t>
                    </a:fld>
                    <a:endParaRPr lang="fr-FR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260-4360-B362-50DB0641F539}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4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AB68F03-B824-49B5-9345-239E71E8C8EC}" type="VALUE">
                      <a:rPr lang="en-US" sz="2400" baseline="0"/>
                      <a:pPr>
                        <a:defRPr sz="2400">
                          <a:solidFill>
                            <a:schemeClr val="accent1"/>
                          </a:solidFill>
                        </a:defRPr>
                      </a:pPr>
                      <a:t>[VALEUR]</a:t>
                    </a:fld>
                    <a:endParaRPr lang="fr-FR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260-4360-B362-50DB0641F53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Feuil1!$A$1:$C$1</c:f>
              <c:strCache>
                <c:ptCount val="3"/>
                <c:pt idx="0">
                  <c:v>Femme enceinte</c:v>
                </c:pt>
                <c:pt idx="1">
                  <c:v>Pédiatrique</c:v>
                </c:pt>
                <c:pt idx="2">
                  <c:v>« Surcoût » </c:v>
                </c:pt>
              </c:strCache>
            </c:strRef>
          </c:cat>
          <c:val>
            <c:numRef>
              <c:f>Feuil1!$A$2:$C$2</c:f>
              <c:numCache>
                <c:formatCode>General</c:formatCode>
                <c:ptCount val="3"/>
                <c:pt idx="0">
                  <c:v>25</c:v>
                </c:pt>
                <c:pt idx="1">
                  <c:v>25</c:v>
                </c:pt>
                <c:pt idx="2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260-4360-B362-50DB0641F539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r>
              <a:rPr lang="en-US" dirty="0" err="1">
                <a:solidFill>
                  <a:srgbClr val="C00000"/>
                </a:solidFill>
              </a:rPr>
              <a:t>Nombre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d’enfants</a:t>
            </a:r>
            <a:endParaRPr lang="en-US" dirty="0">
              <a:solidFill>
                <a:srgbClr val="C00000"/>
              </a:solidFill>
            </a:endParaRPr>
          </a:p>
        </c:rich>
      </c:tx>
      <c:layout>
        <c:manualLayout>
          <c:xMode val="edge"/>
          <c:yMode val="edge"/>
          <c:x val="0.40446848294104099"/>
          <c:y val="0.1212185607929721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Feuil1!$B$150</c:f>
              <c:strCache>
                <c:ptCount val="1"/>
                <c:pt idx="0">
                  <c:v>Nombre d’enfants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945-4945-B0B2-B32B19FB7970}"/>
              </c:ext>
            </c:extLst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945-4945-B0B2-B32B19FB7970}"/>
              </c:ext>
            </c:extLst>
          </c:dPt>
          <c:dPt>
            <c:idx val="3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945-4945-B0B2-B32B19FB7970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945-4945-B0B2-B32B19FB797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700" b="0" i="0" u="none" strike="noStrike" kern="1200" baseline="0">
                    <a:solidFill>
                      <a:srgbClr val="C00000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Feuil1!$A$151:$A$156</c:f>
              <c:strCache>
                <c:ptCount val="5"/>
                <c:pt idx="0">
                  <c:v>Nombre de personnes affilées au régime général </c:v>
                </c:pt>
                <c:pt idx="1">
                  <c:v>Nombre de personnes affiliées à un autre régime d’assurance maladie obligatoire</c:v>
                </c:pt>
                <c:pt idx="2">
                  <c:v>Nombre de personnes bénéficiant de la Couverture maladie universelle</c:v>
                </c:pt>
                <c:pt idx="3">
                  <c:v>Nombre de personnes bénéficiant de l’aide médicale d’état</c:v>
                </c:pt>
                <c:pt idx="4">
                  <c:v>Nombre de personnes n’ayant aucune couverture sociale</c:v>
                </c:pt>
              </c:strCache>
            </c:strRef>
          </c:cat>
          <c:val>
            <c:numRef>
              <c:f>Feuil1!$B$151:$B$156</c:f>
              <c:numCache>
                <c:formatCode>General</c:formatCode>
                <c:ptCount val="6"/>
                <c:pt idx="0">
                  <c:v>5</c:v>
                </c:pt>
                <c:pt idx="1">
                  <c:v>0</c:v>
                </c:pt>
                <c:pt idx="2">
                  <c:v>7</c:v>
                </c:pt>
                <c:pt idx="3">
                  <c:v>23</c:v>
                </c:pt>
                <c:pt idx="4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945-4945-B0B2-B32B19FB797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49450159"/>
        <c:axId val="49458479"/>
      </c:barChart>
      <c:catAx>
        <c:axId val="4945015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fr-FR"/>
          </a:p>
        </c:txPr>
        <c:crossAx val="49458479"/>
        <c:crosses val="autoZero"/>
        <c:auto val="1"/>
        <c:lblAlgn val="ctr"/>
        <c:lblOffset val="100"/>
        <c:noMultiLvlLbl val="0"/>
      </c:catAx>
      <c:valAx>
        <c:axId val="49458479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94501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aseline="0">
          <a:solidFill>
            <a:schemeClr val="tx1"/>
          </a:solidFill>
          <a:latin typeface="Arial" panose="020B0604020202020204" pitchFamily="34" charset="0"/>
        </a:defRPr>
      </a:pPr>
      <a:endParaRPr lang="fr-FR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2856309823681047"/>
          <c:y val="8.9525077747634491E-2"/>
          <c:w val="0.47078298556074893"/>
          <c:h val="0.84925560775491293"/>
        </c:manualLayout>
      </c:layout>
      <c:doughnutChart>
        <c:varyColors val="1"/>
        <c:ser>
          <c:idx val="0"/>
          <c:order val="0"/>
          <c:tx>
            <c:strRef>
              <c:f>'[Graphique dans Microsoft PowerPoint]Feuil1'!$B$158</c:f>
              <c:strCache>
                <c:ptCount val="1"/>
                <c:pt idx="0">
                  <c:v>Nombre de mères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091-4C98-B310-9F3BF9EE1DA0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091-4C98-B310-9F3BF9EE1DA0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091-4C98-B310-9F3BF9EE1DA0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091-4C98-B310-9F3BF9EE1DA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'[Graphique dans Microsoft PowerPoint]Feuil1'!$A$159:$A$162</c:f>
              <c:strCache>
                <c:ptCount val="4"/>
                <c:pt idx="1">
                  <c:v>Activité salariale (congés maternité)</c:v>
                </c:pt>
                <c:pt idx="2">
                  <c:v>En recherche d’emploi ou formation</c:v>
                </c:pt>
                <c:pt idx="3">
                  <c:v>Sans emploi</c:v>
                </c:pt>
              </c:strCache>
            </c:strRef>
          </c:cat>
          <c:val>
            <c:numRef>
              <c:f>'[Graphique dans Microsoft PowerPoint]Feuil1'!$B$159:$B$162</c:f>
              <c:numCache>
                <c:formatCode>General</c:formatCode>
                <c:ptCount val="4"/>
                <c:pt idx="1">
                  <c:v>9</c:v>
                </c:pt>
                <c:pt idx="2">
                  <c:v>4</c:v>
                </c:pt>
                <c:pt idx="3">
                  <c:v>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091-4C98-B310-9F3BF9EE1DA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l"/>
      <c:legendEntry>
        <c:idx val="0"/>
        <c:delete val="1"/>
      </c:legendEntry>
      <c:layout>
        <c:manualLayout>
          <c:xMode val="edge"/>
          <c:yMode val="edge"/>
          <c:x val="6.7984726732994855E-2"/>
          <c:y val="0.28879573876794812"/>
          <c:w val="0.36058363218211587"/>
          <c:h val="0.469661430636310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'[Graphique dans Microsoft PowerPoint]Feuil1'!$B$166</c:f>
              <c:strCache>
                <c:ptCount val="1"/>
                <c:pt idx="0">
                  <c:v>Nb d’ETP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1E2-46E2-B019-E3154984F12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1E2-46E2-B019-E3154984F122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1E2-46E2-B019-E3154984F122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51E2-46E2-B019-E3154984F122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1E2-46E2-B019-E3154984F122}"/>
              </c:ext>
            </c:extLst>
          </c:dPt>
          <c:dPt>
            <c:idx val="5"/>
            <c:invertIfNegative val="0"/>
            <c:bubble3D val="0"/>
            <c:spPr>
              <a:solidFill>
                <a:srgbClr val="FF66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51E2-46E2-B019-E3154984F122}"/>
              </c:ext>
            </c:extLst>
          </c:dPt>
          <c:dPt>
            <c:idx val="6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1E2-46E2-B019-E3154984F122}"/>
              </c:ext>
            </c:extLst>
          </c:dPt>
          <c:dPt>
            <c:idx val="7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51E2-46E2-B019-E3154984F122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1E2-46E2-B019-E3154984F122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51E2-46E2-B019-E3154984F122}"/>
              </c:ext>
            </c:extLst>
          </c:dPt>
          <c:dPt>
            <c:idx val="10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51E2-46E2-B019-E3154984F122}"/>
              </c:ext>
            </c:extLst>
          </c:dPt>
          <c:dPt>
            <c:idx val="1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51E2-46E2-B019-E3154984F12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'[Graphique dans Microsoft PowerPoint]Feuil1'!$A$167:$A$178</c:f>
              <c:strCache>
                <c:ptCount val="12"/>
                <c:pt idx="0">
                  <c:v>Sage-Femme</c:v>
                </c:pt>
                <c:pt idx="1">
                  <c:v>Médecin</c:v>
                </c:pt>
                <c:pt idx="2">
                  <c:v>Infirmière</c:v>
                </c:pt>
                <c:pt idx="3">
                  <c:v>Auxiliaire Puer</c:v>
                </c:pt>
                <c:pt idx="4">
                  <c:v>Aide-Soignante</c:v>
                </c:pt>
                <c:pt idx="5">
                  <c:v>Animateur</c:v>
                </c:pt>
                <c:pt idx="6">
                  <c:v>EJE</c:v>
                </c:pt>
                <c:pt idx="7">
                  <c:v>Travailleur Social</c:v>
                </c:pt>
                <c:pt idx="8">
                  <c:v>Psychologue</c:v>
                </c:pt>
                <c:pt idx="9">
                  <c:v>Agent Hôtelier</c:v>
                </c:pt>
                <c:pt idx="10">
                  <c:v>Technicienne de Surface</c:v>
                </c:pt>
                <c:pt idx="11">
                  <c:v>Direction &amp; Fonctions Supports</c:v>
                </c:pt>
              </c:strCache>
            </c:strRef>
          </c:cat>
          <c:val>
            <c:numRef>
              <c:f>'[Graphique dans Microsoft PowerPoint]Feuil1'!$B$167:$B$178</c:f>
              <c:numCache>
                <c:formatCode>General</c:formatCode>
                <c:ptCount val="12"/>
                <c:pt idx="0">
                  <c:v>0.7</c:v>
                </c:pt>
                <c:pt idx="1">
                  <c:v>0.3</c:v>
                </c:pt>
                <c:pt idx="2">
                  <c:v>3.2</c:v>
                </c:pt>
                <c:pt idx="3">
                  <c:v>3.5</c:v>
                </c:pt>
                <c:pt idx="4">
                  <c:v>2.5</c:v>
                </c:pt>
                <c:pt idx="5">
                  <c:v>0.7</c:v>
                </c:pt>
                <c:pt idx="6">
                  <c:v>1</c:v>
                </c:pt>
                <c:pt idx="7">
                  <c:v>2</c:v>
                </c:pt>
                <c:pt idx="8">
                  <c:v>1</c:v>
                </c:pt>
                <c:pt idx="9">
                  <c:v>2</c:v>
                </c:pt>
                <c:pt idx="10">
                  <c:v>1</c:v>
                </c:pt>
                <c:pt idx="11">
                  <c:v>0.69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E2-46E2-B019-E3154984F12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1843599"/>
        <c:axId val="51847343"/>
      </c:barChart>
      <c:catAx>
        <c:axId val="51843599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fr-FR"/>
          </a:p>
        </c:txPr>
        <c:crossAx val="51847343"/>
        <c:crosses val="autoZero"/>
        <c:auto val="1"/>
        <c:lblAlgn val="ctr"/>
        <c:lblOffset val="100"/>
        <c:noMultiLvlLbl val="0"/>
      </c:catAx>
      <c:valAx>
        <c:axId val="518473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18435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2000" b="1" dirty="0">
                <a:solidFill>
                  <a:srgbClr val="0070C0"/>
                </a:solidFill>
              </a:rPr>
              <a:t>ENTRETIENS</a:t>
            </a:r>
            <a:r>
              <a:rPr lang="fr-FR" sz="2000" b="1" baseline="0" dirty="0">
                <a:solidFill>
                  <a:srgbClr val="0070C0"/>
                </a:solidFill>
              </a:rPr>
              <a:t> INDIVIDUELS</a:t>
            </a:r>
            <a:endParaRPr lang="fr-FR" sz="2000" b="1" dirty="0">
              <a:solidFill>
                <a:srgbClr val="0070C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Feuil1!$A$161</c:f>
              <c:strCache>
                <c:ptCount val="1"/>
                <c:pt idx="0">
                  <c:v>Médecin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Feuil1!$B$160</c:f>
              <c:strCache>
                <c:ptCount val="1"/>
                <c:pt idx="0">
                  <c:v>Nombre d’entretiens individuels</c:v>
                </c:pt>
              </c:strCache>
            </c:strRef>
          </c:cat>
          <c:val>
            <c:numRef>
              <c:f>Feuil1!$B$161</c:f>
              <c:numCache>
                <c:formatCode>General</c:formatCode>
                <c:ptCount val="1"/>
                <c:pt idx="0">
                  <c:v>2500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1E-45DD-B2AE-FDCE6C94B4C7}"/>
            </c:ext>
          </c:extLst>
        </c:ser>
        <c:ser>
          <c:idx val="1"/>
          <c:order val="1"/>
          <c:tx>
            <c:strRef>
              <c:f>Feuil1!$A$162</c:f>
              <c:strCache>
                <c:ptCount val="1"/>
                <c:pt idx="0">
                  <c:v>Psychologue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Feuil1!$B$160</c:f>
              <c:strCache>
                <c:ptCount val="1"/>
                <c:pt idx="0">
                  <c:v>Nombre d’entretiens individuels</c:v>
                </c:pt>
              </c:strCache>
            </c:strRef>
          </c:cat>
          <c:val>
            <c:numRef>
              <c:f>Feuil1!$B$162</c:f>
              <c:numCache>
                <c:formatCode>General</c:formatCode>
                <c:ptCount val="1"/>
                <c:pt idx="0">
                  <c:v>4120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1E-45DD-B2AE-FDCE6C94B4C7}"/>
            </c:ext>
          </c:extLst>
        </c:ser>
        <c:ser>
          <c:idx val="2"/>
          <c:order val="2"/>
          <c:tx>
            <c:strRef>
              <c:f>Feuil1!$A$163</c:f>
              <c:strCache>
                <c:ptCount val="1"/>
                <c:pt idx="0">
                  <c:v>Sage-femme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Feuil1!$B$160</c:f>
              <c:strCache>
                <c:ptCount val="1"/>
                <c:pt idx="0">
                  <c:v>Nombre d’entretiens individuels</c:v>
                </c:pt>
              </c:strCache>
            </c:strRef>
          </c:cat>
          <c:val>
            <c:numRef>
              <c:f>Feuil1!$B$163</c:f>
              <c:numCache>
                <c:formatCode>#,##0</c:formatCode>
                <c:ptCount val="1"/>
                <c:pt idx="0">
                  <c:v>9088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91E-45DD-B2AE-FDCE6C94B4C7}"/>
            </c:ext>
          </c:extLst>
        </c:ser>
        <c:ser>
          <c:idx val="3"/>
          <c:order val="3"/>
          <c:tx>
            <c:strRef>
              <c:f>Feuil1!$A$164</c:f>
              <c:strCache>
                <c:ptCount val="1"/>
                <c:pt idx="0">
                  <c:v>Infirmier/puériculteur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Feuil1!$B$160</c:f>
              <c:strCache>
                <c:ptCount val="1"/>
                <c:pt idx="0">
                  <c:v>Nombre d’entretiens individuels</c:v>
                </c:pt>
              </c:strCache>
            </c:strRef>
          </c:cat>
          <c:val>
            <c:numRef>
              <c:f>Feuil1!$B$164</c:f>
              <c:numCache>
                <c:formatCode>General</c:formatCode>
                <c:ptCount val="1"/>
                <c:pt idx="0">
                  <c:v>10224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91E-45DD-B2AE-FDCE6C94B4C7}"/>
            </c:ext>
          </c:extLst>
        </c:ser>
        <c:ser>
          <c:idx val="4"/>
          <c:order val="4"/>
          <c:tx>
            <c:strRef>
              <c:f>Feuil1!$A$165</c:f>
              <c:strCache>
                <c:ptCount val="1"/>
                <c:pt idx="0">
                  <c:v>Travailleur social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cat>
            <c:strRef>
              <c:f>Feuil1!$B$160</c:f>
              <c:strCache>
                <c:ptCount val="1"/>
                <c:pt idx="0">
                  <c:v>Nombre d’entretiens individuels</c:v>
                </c:pt>
              </c:strCache>
            </c:strRef>
          </c:cat>
          <c:val>
            <c:numRef>
              <c:f>Feuil1!$B$165</c:f>
              <c:numCache>
                <c:formatCode>General</c:formatCode>
                <c:ptCount val="1"/>
                <c:pt idx="0">
                  <c:v>13460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91E-45DD-B2AE-FDCE6C94B4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1006832"/>
        <c:axId val="421005168"/>
        <c:axId val="414711360"/>
      </c:bar3DChart>
      <c:catAx>
        <c:axId val="4210068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21005168"/>
        <c:crosses val="autoZero"/>
        <c:auto val="1"/>
        <c:lblAlgn val="ctr"/>
        <c:lblOffset val="100"/>
        <c:noMultiLvlLbl val="0"/>
      </c:catAx>
      <c:valAx>
        <c:axId val="42100516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21006832"/>
        <c:crosses val="autoZero"/>
        <c:crossBetween val="between"/>
      </c:valAx>
      <c:serAx>
        <c:axId val="414711360"/>
        <c:scaling>
          <c:orientation val="minMax"/>
        </c:scaling>
        <c:delete val="1"/>
        <c:axPos val="b"/>
        <c:majorTickMark val="none"/>
        <c:minorTickMark val="none"/>
        <c:tickLblPos val="nextTo"/>
        <c:crossAx val="421005168"/>
        <c:crosses val="autoZero"/>
      </c:ser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062666684431247"/>
          <c:y val="0.33827419538397652"/>
          <c:w val="0.28126456727764287"/>
          <c:h val="0.400820613002736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userShapes r:id="rId4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'[Graphique dans Microsoft PowerPoint]Feuil1'!$B$197</c:f>
              <c:strCache>
                <c:ptCount val="1"/>
                <c:pt idx="0">
                  <c:v>Nombre de participants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46E-4337-B2F0-53C25C082FD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46E-4337-B2F0-53C25C082FD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46E-4337-B2F0-53C25C082FD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46E-4337-B2F0-53C25C082FD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46E-4337-B2F0-53C25C082FD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endParaRPr lang="fr-F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'[Graphique dans Microsoft PowerPoint]Feuil1'!$A$198:$A$202</c:f>
              <c:strCache>
                <c:ptCount val="5"/>
                <c:pt idx="1">
                  <c:v> Pleurs du NNé/Nourrisson</c:v>
                </c:pt>
                <c:pt idx="2">
                  <c:v>La Diversification Alimentaire</c:v>
                </c:pt>
                <c:pt idx="3">
                  <c:v>Prévention de la MSN</c:v>
                </c:pt>
                <c:pt idx="4">
                  <c:v>Groupe de Parole Parentalité</c:v>
                </c:pt>
              </c:strCache>
            </c:strRef>
          </c:cat>
          <c:val>
            <c:numRef>
              <c:f>'[Graphique dans Microsoft PowerPoint]Feuil1'!$B$198:$B$202</c:f>
              <c:numCache>
                <c:formatCode>General</c:formatCode>
                <c:ptCount val="5"/>
                <c:pt idx="1">
                  <c:v>40</c:v>
                </c:pt>
                <c:pt idx="2">
                  <c:v>54</c:v>
                </c:pt>
                <c:pt idx="3">
                  <c:v>37</c:v>
                </c:pt>
                <c:pt idx="4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46E-4337-B2F0-53C25C082FDF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l"/>
      <c:legendEntry>
        <c:idx val="0"/>
        <c:delete val="1"/>
      </c:legendEntry>
      <c:layout>
        <c:manualLayout>
          <c:xMode val="edge"/>
          <c:yMode val="edge"/>
          <c:x val="2.2916666666666665E-2"/>
          <c:y val="0.22740564849993272"/>
          <c:w val="0.36474187992125984"/>
          <c:h val="0.493241201388949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de demandes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Feuil1!$B$35</c:f>
              <c:strCache>
                <c:ptCount val="1"/>
                <c:pt idx="0">
                  <c:v>ENFANTS MALADES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Feuil1!$A$36:$A$38</c:f>
              <c:strCache>
                <c:ptCount val="3"/>
                <c:pt idx="0">
                  <c:v>FORMULEES</c:v>
                </c:pt>
                <c:pt idx="1">
                  <c:v>ACCEPTEES</c:v>
                </c:pt>
                <c:pt idx="2">
                  <c:v>REFUSEES</c:v>
                </c:pt>
              </c:strCache>
            </c:strRef>
          </c:cat>
          <c:val>
            <c:numRef>
              <c:f>Feuil1!$B$36:$B$38</c:f>
              <c:numCache>
                <c:formatCode>General</c:formatCode>
                <c:ptCount val="3"/>
                <c:pt idx="0">
                  <c:v>22</c:v>
                </c:pt>
                <c:pt idx="1">
                  <c:v>10</c:v>
                </c:pt>
                <c:pt idx="2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66-4483-83A1-4D342A6E7A7F}"/>
            </c:ext>
          </c:extLst>
        </c:ser>
        <c:ser>
          <c:idx val="1"/>
          <c:order val="1"/>
          <c:tx>
            <c:strRef>
              <c:f>Feuil1!$C$35</c:f>
              <c:strCache>
                <c:ptCount val="1"/>
                <c:pt idx="0">
                  <c:v>MERES MALADES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Feuil1!$A$36:$A$38</c:f>
              <c:strCache>
                <c:ptCount val="3"/>
                <c:pt idx="0">
                  <c:v>FORMULEES</c:v>
                </c:pt>
                <c:pt idx="1">
                  <c:v>ACCEPTEES</c:v>
                </c:pt>
                <c:pt idx="2">
                  <c:v>REFUSEES</c:v>
                </c:pt>
              </c:strCache>
            </c:strRef>
          </c:cat>
          <c:val>
            <c:numRef>
              <c:f>Feuil1!$C$36:$C$38</c:f>
              <c:numCache>
                <c:formatCode>General</c:formatCode>
                <c:ptCount val="3"/>
                <c:pt idx="0">
                  <c:v>70</c:v>
                </c:pt>
                <c:pt idx="1">
                  <c:v>19</c:v>
                </c:pt>
                <c:pt idx="2">
                  <c:v>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966-4483-83A1-4D342A6E7A7F}"/>
            </c:ext>
          </c:extLst>
        </c:ser>
        <c:ser>
          <c:idx val="2"/>
          <c:order val="2"/>
          <c:tx>
            <c:strRef>
              <c:f>Feuil1!$D$35</c:f>
              <c:strCache>
                <c:ptCount val="1"/>
                <c:pt idx="0">
                  <c:v>MERES ET ENFANTS MALADES</c:v>
                </c:pt>
              </c:strCache>
            </c:strRef>
          </c:tx>
          <c:spPr>
            <a:solidFill>
              <a:srgbClr val="3399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Feuil1!$A$36:$A$38</c:f>
              <c:strCache>
                <c:ptCount val="3"/>
                <c:pt idx="0">
                  <c:v>FORMULEES</c:v>
                </c:pt>
                <c:pt idx="1">
                  <c:v>ACCEPTEES</c:v>
                </c:pt>
                <c:pt idx="2">
                  <c:v>REFUSEES</c:v>
                </c:pt>
              </c:strCache>
            </c:strRef>
          </c:cat>
          <c:val>
            <c:numRef>
              <c:f>Feuil1!$D$36:$D$38</c:f>
              <c:numCache>
                <c:formatCode>General</c:formatCode>
                <c:ptCount val="3"/>
                <c:pt idx="0">
                  <c:v>8</c:v>
                </c:pt>
                <c:pt idx="1">
                  <c:v>5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966-4483-83A1-4D342A6E7A7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2073800991"/>
        <c:axId val="2073801823"/>
      </c:barChart>
      <c:catAx>
        <c:axId val="207380099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spc="12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073801823"/>
        <c:crosses val="autoZero"/>
        <c:auto val="1"/>
        <c:lblAlgn val="ctr"/>
        <c:lblOffset val="100"/>
        <c:noMultiLvlLbl val="0"/>
      </c:catAx>
      <c:valAx>
        <c:axId val="20738018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738009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800" dirty="0">
                <a:solidFill>
                  <a:srgbClr val="0070C0"/>
                </a:solidFill>
              </a:rPr>
              <a:t>ACCUEIL</a:t>
            </a:r>
            <a:r>
              <a:rPr lang="fr-FR" sz="1800" baseline="0" dirty="0">
                <a:solidFill>
                  <a:srgbClr val="0070C0"/>
                </a:solidFill>
              </a:rPr>
              <a:t> PAR CATEGORIE DE PUBLIC</a:t>
            </a:r>
            <a:endParaRPr lang="fr-FR" sz="1800" dirty="0">
              <a:solidFill>
                <a:srgbClr val="0070C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C69E-4633-845A-FEF9F8AAA54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C69E-4633-845A-FEF9F8AAA54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C69E-4633-845A-FEF9F8AAA54D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C69E-4633-845A-FEF9F8AAA54D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C69E-4633-845A-FEF9F8AAA54D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69E-4633-845A-FEF9F8AAA54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Feuil1!$A$58:$C$58</c:f>
              <c:strCache>
                <c:ptCount val="3"/>
                <c:pt idx="0">
                  <c:v>Nombre d’enfants malades</c:v>
                </c:pt>
                <c:pt idx="1">
                  <c:v>Nombre de mères malades</c:v>
                </c:pt>
                <c:pt idx="2">
                  <c:v>Nombre de LHSS surcoût</c:v>
                </c:pt>
              </c:strCache>
            </c:strRef>
          </c:cat>
          <c:val>
            <c:numRef>
              <c:f>Feuil1!$A$59:$C$59</c:f>
              <c:numCache>
                <c:formatCode>General</c:formatCode>
                <c:ptCount val="3"/>
                <c:pt idx="0">
                  <c:v>32</c:v>
                </c:pt>
                <c:pt idx="1">
                  <c:v>65</c:v>
                </c:pt>
                <c:pt idx="2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69E-4633-845A-FEF9F8AAA54D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dirty="0">
                <a:solidFill>
                  <a:srgbClr val="0070C0"/>
                </a:solidFill>
              </a:rPr>
              <a:t>NOMBRE DE NOUVEAU-NES ET NOURISSONS EN</a:t>
            </a:r>
            <a:r>
              <a:rPr lang="fr-FR" baseline="0" dirty="0">
                <a:solidFill>
                  <a:srgbClr val="0070C0"/>
                </a:solidFill>
              </a:rPr>
              <a:t> </a:t>
            </a:r>
            <a:r>
              <a:rPr lang="fr-FR" baseline="0" dirty="0" err="1">
                <a:solidFill>
                  <a:srgbClr val="0070C0"/>
                </a:solidFill>
              </a:rPr>
              <a:t>lhss</a:t>
            </a:r>
            <a:endParaRPr lang="fr-FR" dirty="0">
              <a:solidFill>
                <a:srgbClr val="0070C0"/>
              </a:solidFill>
            </a:endParaRPr>
          </a:p>
        </c:rich>
      </c:tx>
      <c:layout>
        <c:manualLayout>
          <c:xMode val="edge"/>
          <c:yMode val="edge"/>
          <c:x val="0.25263831072677856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Feuil1!$A$78</c:f>
              <c:strCache>
                <c:ptCount val="1"/>
                <c:pt idx="0">
                  <c:v>Naissance</c:v>
                </c:pt>
              </c:strCache>
            </c:strRef>
          </c:tx>
          <c:spPr>
            <a:gradFill>
              <a:gsLst>
                <a:gs pos="100000">
                  <a:schemeClr val="accent1">
                    <a:alpha val="0"/>
                  </a:schemeClr>
                </a:gs>
                <a:gs pos="50000">
                  <a:schemeClr val="accent1"/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7800051121111571E-2"/>
                  <c:y val="-7.40740740740740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342-4198-8F05-1A009E5197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Feuil1!$B$77</c:f>
              <c:strCache>
                <c:ptCount val="1"/>
                <c:pt idx="0">
                  <c:v>Nombre de nouveau-nés et nourrissons (en LHSS)</c:v>
                </c:pt>
              </c:strCache>
            </c:strRef>
          </c:cat>
          <c:val>
            <c:numRef>
              <c:f>Feuil1!$B$78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42-4198-8F05-1A009E51970D}"/>
            </c:ext>
          </c:extLst>
        </c:ser>
        <c:ser>
          <c:idx val="1"/>
          <c:order val="1"/>
          <c:tx>
            <c:strRef>
              <c:f>Feuil1!$A$79</c:f>
              <c:strCache>
                <c:ptCount val="1"/>
                <c:pt idx="0">
                  <c:v>Moins d’1 mois</c:v>
                </c:pt>
              </c:strCache>
            </c:strRef>
          </c:tx>
          <c:spPr>
            <a:gradFill>
              <a:gsLst>
                <a:gs pos="100000">
                  <a:schemeClr val="accent2">
                    <a:alpha val="0"/>
                  </a:schemeClr>
                </a:gs>
                <a:gs pos="50000">
                  <a:schemeClr val="accent2"/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1384654708547363E-2"/>
                  <c:y val="-8.33333333333333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342-4198-8F05-1A009E5197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Feuil1!$B$77</c:f>
              <c:strCache>
                <c:ptCount val="1"/>
                <c:pt idx="0">
                  <c:v>Nombre de nouveau-nés et nourrissons (en LHSS)</c:v>
                </c:pt>
              </c:strCache>
            </c:strRef>
          </c:cat>
          <c:val>
            <c:numRef>
              <c:f>Feuil1!$B$79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342-4198-8F05-1A009E51970D}"/>
            </c:ext>
          </c:extLst>
        </c:ser>
        <c:ser>
          <c:idx val="2"/>
          <c:order val="2"/>
          <c:tx>
            <c:strRef>
              <c:f>Feuil1!$A$80</c:f>
              <c:strCache>
                <c:ptCount val="1"/>
                <c:pt idx="0">
                  <c:v>1 mois à 1 an</c:v>
                </c:pt>
              </c:strCache>
            </c:strRef>
          </c:tx>
          <c:spPr>
            <a:gradFill>
              <a:gsLst>
                <a:gs pos="100000">
                  <a:schemeClr val="accent3">
                    <a:alpha val="0"/>
                  </a:schemeClr>
                </a:gs>
                <a:gs pos="50000">
                  <a:schemeClr val="accent3"/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3.6353913004530516E-2"/>
                  <c:y val="-7.87037037037037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342-4198-8F05-1A009E5197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Feuil1!$B$77</c:f>
              <c:strCache>
                <c:ptCount val="1"/>
                <c:pt idx="0">
                  <c:v>Nombre de nouveau-nés et nourrissons (en LHSS)</c:v>
                </c:pt>
              </c:strCache>
            </c:strRef>
          </c:cat>
          <c:val>
            <c:numRef>
              <c:f>Feuil1!$B$80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342-4198-8F05-1A009E51970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1856879887"/>
        <c:axId val="1856878639"/>
        <c:axId val="0"/>
      </c:bar3DChart>
      <c:catAx>
        <c:axId val="185687988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56878639"/>
        <c:crosses val="autoZero"/>
        <c:auto val="1"/>
        <c:lblAlgn val="ctr"/>
        <c:lblOffset val="100"/>
        <c:noMultiLvlLbl val="0"/>
      </c:catAx>
      <c:valAx>
        <c:axId val="1856878639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856879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6.9230773424032313E-3"/>
          <c:y val="0.41132476066622553"/>
          <c:w val="0.21478093366329098"/>
          <c:h val="0.293691859202501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DUREE</a:t>
            </a:r>
            <a:r>
              <a:rPr lang="fr-FR" sz="200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MOYENNE DE SEJOUR</a:t>
            </a:r>
            <a:endParaRPr lang="fr-FR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15"/>
      <c:rotY val="20"/>
      <c:depthPercent val="100"/>
      <c:rAngAx val="0"/>
    </c:view3D>
    <c:floor>
      <c:thickness val="0"/>
      <c:spPr>
        <a:noFill/>
        <a:ln w="9525" cap="flat" cmpd="sng" algn="ctr">
          <a:solidFill>
            <a:schemeClr val="tx1">
              <a:lumMod val="15000"/>
              <a:lumOff val="85000"/>
            </a:schemeClr>
          </a:solidFill>
          <a:round/>
        </a:ln>
        <a:effectLst/>
        <a:sp3d contourW="9525">
          <a:contourClr>
            <a:schemeClr val="tx1">
              <a:lumMod val="15000"/>
              <a:lumOff val="8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standar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dLbls>
            <c:dLbl>
              <c:idx val="0"/>
              <c:layout>
                <c:manualLayout>
                  <c:x val="-4.611211244948011E-2"/>
                  <c:y val="-0.1804877355530111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77D-4C92-9457-34C4627F8C09}"/>
                </c:ext>
              </c:extLst>
            </c:dLbl>
            <c:dLbl>
              <c:idx val="1"/>
              <c:layout>
                <c:manualLayout>
                  <c:x val="-0.63065094967671331"/>
                  <c:y val="-0.1768292003728825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2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5C665BF-392B-4075-B484-4E8078C59BB0}" type="VALUE">
                      <a:rPr lang="en-US" smtClean="0"/>
                      <a:pPr>
                        <a:defRPr sz="2200"/>
                      </a:pPr>
                      <a:t>[VALEUR]</a:t>
                    </a:fld>
                    <a:r>
                      <a:rPr lang="en-US" dirty="0"/>
                      <a:t> </a:t>
                    </a:r>
                    <a:r>
                      <a:rPr lang="en-US" dirty="0" err="1"/>
                      <a:t>mois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15958293633987"/>
                      <c:h val="0.124036633748172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177D-4C92-9457-34C4627F8C0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Feuil1!$A$91:$B$91</c:f>
              <c:strCache>
                <c:ptCount val="2"/>
                <c:pt idx="0">
                  <c:v>Année</c:v>
                </c:pt>
                <c:pt idx="1">
                  <c:v>Nombre mois</c:v>
                </c:pt>
              </c:strCache>
            </c:strRef>
          </c:cat>
          <c:val>
            <c:numRef>
              <c:f>Feuil1!$A$92:$B$92</c:f>
              <c:numCache>
                <c:formatCode>General</c:formatCode>
                <c:ptCount val="2"/>
                <c:pt idx="0">
                  <c:v>2021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7D-4C92-9457-34C4627F8C09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  <a:sp3d/>
          </c:spPr>
          <c:dLbls>
            <c:dLbl>
              <c:idx val="0"/>
              <c:layout>
                <c:manualLayout>
                  <c:x val="-5.424954405821187E-2"/>
                  <c:y val="-0.151219454111982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77D-4C92-9457-34C4627F8C09}"/>
                </c:ext>
              </c:extLst>
            </c:dLbl>
            <c:dLbl>
              <c:idx val="1"/>
              <c:layout>
                <c:manualLayout>
                  <c:x val="-0.40822776564282404"/>
                  <c:y val="-0.1426828720250155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2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99E2122-D6A9-4728-B73E-457D871D5480}" type="VALUE">
                      <a:rPr lang="en-US" smtClean="0"/>
                      <a:pPr>
                        <a:defRPr sz="2200"/>
                      </a:pPr>
                      <a:t>[VALEUR]</a:t>
                    </a:fld>
                    <a:r>
                      <a:rPr lang="en-US" dirty="0"/>
                      <a:t> </a:t>
                    </a:r>
                    <a:r>
                      <a:rPr lang="en-US" dirty="0" err="1"/>
                      <a:t>mois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602620808288302"/>
                      <c:h val="0.1386707744686865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77D-4C92-9457-34C4627F8C0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Feuil1!$A$91:$B$91</c:f>
              <c:strCache>
                <c:ptCount val="2"/>
                <c:pt idx="0">
                  <c:v>Année</c:v>
                </c:pt>
                <c:pt idx="1">
                  <c:v>Nombre mois</c:v>
                </c:pt>
              </c:strCache>
            </c:strRef>
          </c:cat>
          <c:val>
            <c:numRef>
              <c:f>Feuil1!$A$93:$B$93</c:f>
              <c:numCache>
                <c:formatCode>General</c:formatCode>
                <c:ptCount val="2"/>
                <c:pt idx="0">
                  <c:v>2022</c:v>
                </c:pt>
                <c:pt idx="1">
                  <c:v>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7D-4C92-9457-34C4627F8C0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955681775"/>
        <c:axId val="1955686767"/>
        <c:axId val="1843606911"/>
      </c:area3DChart>
      <c:catAx>
        <c:axId val="1955681775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55686767"/>
        <c:crosses val="autoZero"/>
        <c:auto val="1"/>
        <c:lblAlgn val="ctr"/>
        <c:lblOffset val="100"/>
        <c:noMultiLvlLbl val="0"/>
      </c:catAx>
      <c:valAx>
        <c:axId val="195568676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955681775"/>
        <c:crosses val="autoZero"/>
        <c:crossBetween val="midCat"/>
      </c:valAx>
      <c:serAx>
        <c:axId val="1843606911"/>
        <c:scaling>
          <c:orientation val="minMax"/>
        </c:scaling>
        <c:delete val="1"/>
        <c:axPos val="b"/>
        <c:majorTickMark val="out"/>
        <c:minorTickMark val="none"/>
        <c:tickLblPos val="nextTo"/>
        <c:crossAx val="1955686767"/>
        <c:crosses val="autoZero"/>
      </c:ser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82542451887401"/>
          <c:y val="0.11052699410331555"/>
          <c:w val="0.51018186533939003"/>
          <c:h val="0.8374589527205960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Feuil1!$B$106</c:f>
              <c:strCache>
                <c:ptCount val="1"/>
                <c:pt idx="0">
                  <c:v>Nombre de nouveau-nés et  nourrissons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596-449E-BBE3-7684817DEB0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A596-449E-BBE3-7684817DEB00}"/>
              </c:ext>
            </c:extLst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596-449E-BBE3-7684817DEB00}"/>
              </c:ext>
            </c:extLst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A596-449E-BBE3-7684817DEB00}"/>
              </c:ext>
            </c:extLst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596-449E-BBE3-7684817DEB0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Feuil1!$A$107:$A$112</c:f>
              <c:strCache>
                <c:ptCount val="6"/>
                <c:pt idx="0">
                  <c:v>Pathologies en lien avec la prématurité</c:v>
                </c:pt>
                <c:pt idx="1">
                  <c:v>Pathologies transmises lors de la grossesse</c:v>
                </c:pt>
                <c:pt idx="2">
                  <c:v>Pathologies congénitales</c:v>
                </c:pt>
                <c:pt idx="3">
                  <c:v>Retards de croissance</c:v>
                </c:pt>
                <c:pt idx="4">
                  <c:v>Pathologies malformatives</c:v>
                </c:pt>
                <c:pt idx="5">
                  <c:v>Conséquences d’une pathologie périnatale sévère</c:v>
                </c:pt>
              </c:strCache>
            </c:strRef>
          </c:cat>
          <c:val>
            <c:numRef>
              <c:f>Feuil1!$B$107:$B$112</c:f>
              <c:numCache>
                <c:formatCode>General</c:formatCode>
                <c:ptCount val="6"/>
                <c:pt idx="0">
                  <c:v>11</c:v>
                </c:pt>
                <c:pt idx="1">
                  <c:v>7</c:v>
                </c:pt>
                <c:pt idx="2">
                  <c:v>3</c:v>
                </c:pt>
                <c:pt idx="3">
                  <c:v>10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96-449E-BBE3-7684817DEB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4583119"/>
        <c:axId val="148746639"/>
      </c:barChart>
      <c:catAx>
        <c:axId val="14458311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8746639"/>
        <c:crosses val="autoZero"/>
        <c:auto val="1"/>
        <c:lblAlgn val="ctr"/>
        <c:lblOffset val="100"/>
        <c:noMultiLvlLbl val="0"/>
      </c:catAx>
      <c:valAx>
        <c:axId val="148746639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45831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999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7CC-4F1A-ACC0-A4AFC5F6F9CA}"/>
              </c:ext>
            </c:extLst>
          </c:dPt>
          <c:dPt>
            <c:idx val="1"/>
            <c:invertIfNegative val="0"/>
            <c:bubble3D val="0"/>
            <c:spPr>
              <a:solidFill>
                <a:srgbClr val="CC66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7CC-4F1A-ACC0-A4AFC5F6F9C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7CC-4F1A-ACC0-A4AFC5F6F9C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7CC-4F1A-ACC0-A4AFC5F6F9CA}"/>
              </c:ext>
            </c:extLst>
          </c:dPt>
          <c:dPt>
            <c:idx val="4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67CC-4F1A-ACC0-A4AFC5F6F9CA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67CC-4F1A-ACC0-A4AFC5F6F9CA}"/>
              </c:ext>
            </c:extLst>
          </c:dPt>
          <c:dPt>
            <c:idx val="6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67CC-4F1A-ACC0-A4AFC5F6F9CA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67CC-4F1A-ACC0-A4AFC5F6F9CA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67CC-4F1A-ACC0-A4AFC5F6F9CA}"/>
              </c:ext>
            </c:extLst>
          </c:dPt>
          <c:dPt>
            <c:idx val="9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67CC-4F1A-ACC0-A4AFC5F6F9C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Feuil1!$A$116:$A$125</c:f>
              <c:strCache>
                <c:ptCount val="10"/>
                <c:pt idx="0">
                  <c:v>Pathologies Infectieuses</c:v>
                </c:pt>
                <c:pt idx="1">
                  <c:v>Pathologies liées à la grossesse</c:v>
                </c:pt>
                <c:pt idx="2">
                  <c:v>Pathologies cardio-vasculaires</c:v>
                </c:pt>
                <c:pt idx="3">
                  <c:v>Pathologies oncologiques</c:v>
                </c:pt>
                <c:pt idx="4">
                  <c:v>Pathologies orthopédiques</c:v>
                </c:pt>
                <c:pt idx="5">
                  <c:v>Pathologies rhumatologiques</c:v>
                </c:pt>
                <c:pt idx="6">
                  <c:v>Pathologies psychiatriques</c:v>
                </c:pt>
                <c:pt idx="7">
                  <c:v>Pathologies addictives</c:v>
                </c:pt>
                <c:pt idx="8">
                  <c:v>Pathologies congénitales</c:v>
                </c:pt>
                <c:pt idx="9">
                  <c:v>Pathologies liées à une grande prématurité</c:v>
                </c:pt>
              </c:strCache>
            </c:strRef>
          </c:cat>
          <c:val>
            <c:numRef>
              <c:f>Feuil1!$B$116:$B$125</c:f>
              <c:numCache>
                <c:formatCode>General</c:formatCode>
                <c:ptCount val="10"/>
                <c:pt idx="0">
                  <c:v>19</c:v>
                </c:pt>
                <c:pt idx="1">
                  <c:v>25</c:v>
                </c:pt>
                <c:pt idx="2">
                  <c:v>8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16</c:v>
                </c:pt>
                <c:pt idx="7">
                  <c:v>7</c:v>
                </c:pt>
                <c:pt idx="8">
                  <c:v>15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67CC-4F1A-ACC0-A4AFC5F6F9C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843487071"/>
        <c:axId val="1843488319"/>
      </c:barChart>
      <c:catAx>
        <c:axId val="184348707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fr-FR"/>
          </a:p>
        </c:txPr>
        <c:crossAx val="1843488319"/>
        <c:crosses val="autoZero"/>
        <c:auto val="1"/>
        <c:lblAlgn val="ctr"/>
        <c:lblOffset val="100"/>
        <c:noMultiLvlLbl val="0"/>
      </c:catAx>
      <c:valAx>
        <c:axId val="184348831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434870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Feuil1!$B$128</c:f>
              <c:strCache>
                <c:ptCount val="1"/>
                <c:pt idx="0">
                  <c:v>Nombre d’enfants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2FC-4D55-A149-9A8572CD6CA4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62FC-4D55-A149-9A8572CD6CA4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62FC-4D55-A149-9A8572CD6CA4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62FC-4D55-A149-9A8572CD6CA4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62FC-4D55-A149-9A8572CD6CA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endParaRPr lang="fr-F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Feuil1!$A$129:$A$133</c:f>
              <c:strCache>
                <c:ptCount val="5"/>
                <c:pt idx="1">
                  <c:v>75</c:v>
                </c:pt>
                <c:pt idx="2">
                  <c:v>91</c:v>
                </c:pt>
                <c:pt idx="3">
                  <c:v>93</c:v>
                </c:pt>
                <c:pt idx="4">
                  <c:v>Autres départements d’ IdF</c:v>
                </c:pt>
              </c:strCache>
            </c:strRef>
          </c:cat>
          <c:val>
            <c:numRef>
              <c:f>Feuil1!$B$129:$B$133</c:f>
              <c:numCache>
                <c:formatCode>0%</c:formatCode>
                <c:ptCount val="5"/>
                <c:pt idx="1">
                  <c:v>0.5</c:v>
                </c:pt>
                <c:pt idx="2">
                  <c:v>0.2</c:v>
                </c:pt>
                <c:pt idx="3">
                  <c:v>0.15</c:v>
                </c:pt>
                <c:pt idx="4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2FC-4D55-A149-9A8572CD6CA4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>
                <a:solidFill>
                  <a:schemeClr val="tx1"/>
                </a:solidFill>
              </a:rPr>
              <a:t>Nombre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d’enfants</a:t>
            </a:r>
            <a:endParaRPr lang="en-US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Feuil1!$B$140</c:f>
              <c:strCache>
                <c:ptCount val="1"/>
                <c:pt idx="0">
                  <c:v>Nombre d’enfants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0BA-4E0B-B04A-FF86DC2DB42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E0BA-4E0B-B04A-FF86DC2DB427}"/>
              </c:ext>
            </c:extLst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0BA-4E0B-B04A-FF86DC2DB427}"/>
              </c:ext>
            </c:extLst>
          </c:dPt>
          <c:dPt>
            <c:idx val="3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E0BA-4E0B-B04A-FF86DC2DB427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E0BA-4E0B-B04A-FF86DC2DB42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Feuil1!$A$141:$A$146</c:f>
              <c:strCache>
                <c:ptCount val="6"/>
                <c:pt idx="0">
                  <c:v>Sans autorisation de séjour</c:v>
                </c:pt>
                <c:pt idx="1">
                  <c:v>Demandeur d’asile</c:v>
                </c:pt>
                <c:pt idx="2">
                  <c:v>Carte de résident</c:v>
                </c:pt>
                <c:pt idx="3">
                  <c:v>CNI française</c:v>
                </c:pt>
                <c:pt idx="4">
                  <c:v>CNI étrangère</c:v>
                </c:pt>
                <c:pt idx="5">
                  <c:v>CNI hors EU</c:v>
                </c:pt>
              </c:strCache>
            </c:strRef>
          </c:cat>
          <c:val>
            <c:numRef>
              <c:f>Feuil1!$B$141:$B$146</c:f>
              <c:numCache>
                <c:formatCode>General</c:formatCode>
                <c:ptCount val="6"/>
                <c:pt idx="0">
                  <c:v>28</c:v>
                </c:pt>
                <c:pt idx="1">
                  <c:v>15</c:v>
                </c:pt>
                <c:pt idx="2">
                  <c:v>4</c:v>
                </c:pt>
                <c:pt idx="3">
                  <c:v>16</c:v>
                </c:pt>
                <c:pt idx="4">
                  <c:v>1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BA-4E0B-B04A-FF86DC2DB42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843293087"/>
        <c:axId val="1843293503"/>
      </c:barChart>
      <c:catAx>
        <c:axId val="18432930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fr-FR"/>
          </a:p>
        </c:txPr>
        <c:crossAx val="1843293503"/>
        <c:crosses val="autoZero"/>
        <c:auto val="1"/>
        <c:lblAlgn val="ctr"/>
        <c:lblOffset val="100"/>
        <c:noMultiLvlLbl val="0"/>
      </c:catAx>
      <c:valAx>
        <c:axId val="18432935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432930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alpha val="0"/>
            </a:schemeClr>
          </a:gs>
          <a:gs pos="50000">
            <a:schemeClr val="phClr"/>
          </a:gs>
        </a:gsLst>
        <a:lin ang="5400000" scaled="0"/>
      </a:gradFill>
      <a:sp3d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0.72174</cdr:x>
      <cdr:y>0.67877</cdr:y>
    </cdr:from>
    <cdr:to>
      <cdr:x>0.97101</cdr:x>
      <cdr:y>0.76044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6969965" y="3489649"/>
          <a:ext cx="2407299" cy="4198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r-FR" sz="2000" dirty="0">
              <a:latin typeface="Arial" panose="020B0604020202020204" pitchFamily="34" charset="0"/>
              <a:cs typeface="Arial" panose="020B0604020202020204" pitchFamily="34" charset="0"/>
            </a:rPr>
            <a:t>Soit 138 personnes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0.4595</cdr:x>
      <cdr:y>0.17633</cdr:y>
    </cdr:from>
    <cdr:to>
      <cdr:x>0.52228</cdr:x>
      <cdr:y>0.23109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5483550" y="1169760"/>
          <a:ext cx="749300" cy="3633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r-FR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13460</a:t>
          </a:r>
        </a:p>
        <a:p xmlns:a="http://schemas.openxmlformats.org/drawingml/2006/main">
          <a:endParaRPr lang="fr-FR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EE7E5-2561-4D6E-9EAF-558C4AF441DA}" type="datetimeFigureOut">
              <a:rPr lang="fr-FR" smtClean="0"/>
              <a:t>30/12/2022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82AB-7B5F-4205-B220-49E82F1C90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4924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EE7E5-2561-4D6E-9EAF-558C4AF441DA}" type="datetimeFigureOut">
              <a:rPr lang="fr-FR" smtClean="0"/>
              <a:t>30/12/2022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82AB-7B5F-4205-B220-49E82F1C90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1589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EE7E5-2561-4D6E-9EAF-558C4AF441DA}" type="datetimeFigureOut">
              <a:rPr lang="fr-FR" smtClean="0"/>
              <a:t>30/12/2022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82AB-7B5F-4205-B220-49E82F1C90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13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EE7E5-2561-4D6E-9EAF-558C4AF441DA}" type="datetimeFigureOut">
              <a:rPr lang="fr-FR" smtClean="0"/>
              <a:t>30/12/2022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82AB-7B5F-4205-B220-49E82F1C90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1447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EE7E5-2561-4D6E-9EAF-558C4AF441DA}" type="datetimeFigureOut">
              <a:rPr lang="fr-FR" smtClean="0"/>
              <a:t>30/12/2022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82AB-7B5F-4205-B220-49E82F1C90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3414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EE7E5-2561-4D6E-9EAF-558C4AF441DA}" type="datetimeFigureOut">
              <a:rPr lang="fr-FR" smtClean="0"/>
              <a:t>30/12/2022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82AB-7B5F-4205-B220-49E82F1C90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2927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EE7E5-2561-4D6E-9EAF-558C4AF441DA}" type="datetimeFigureOut">
              <a:rPr lang="fr-FR" smtClean="0"/>
              <a:t>30/12/2022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82AB-7B5F-4205-B220-49E82F1C90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4666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EE7E5-2561-4D6E-9EAF-558C4AF441DA}" type="datetimeFigureOut">
              <a:rPr lang="fr-FR" smtClean="0"/>
              <a:t>30/12/2022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82AB-7B5F-4205-B220-49E82F1C90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5625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EE7E5-2561-4D6E-9EAF-558C4AF441DA}" type="datetimeFigureOut">
              <a:rPr lang="fr-FR" smtClean="0"/>
              <a:t>30/12/2022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82AB-7B5F-4205-B220-49E82F1C90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3975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EE7E5-2561-4D6E-9EAF-558C4AF441DA}" type="datetimeFigureOut">
              <a:rPr lang="fr-FR" smtClean="0"/>
              <a:t>30/12/2022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82AB-7B5F-4205-B220-49E82F1C90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3725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EE7E5-2561-4D6E-9EAF-558C4AF441DA}" type="datetimeFigureOut">
              <a:rPr lang="fr-FR" smtClean="0"/>
              <a:t>30/12/2022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82AB-7B5F-4205-B220-49E82F1C90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3311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EE7E5-2561-4D6E-9EAF-558C4AF441DA}" type="datetimeFigureOut">
              <a:rPr lang="fr-FR" smtClean="0"/>
              <a:t>30/12/2022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B82AB-7B5F-4205-B220-49E82F1C90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97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36600" y="508000"/>
            <a:ext cx="10566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8000" b="1" dirty="0">
                <a:latin typeface="Arial" panose="020B0604020202020204" pitchFamily="34" charset="0"/>
                <a:cs typeface="Arial" panose="020B0604020202020204" pitchFamily="34" charset="0"/>
              </a:rPr>
              <a:t>Présentation</a:t>
            </a:r>
          </a:p>
          <a:p>
            <a:pPr algn="ctr">
              <a:lnSpc>
                <a:spcPct val="150000"/>
              </a:lnSpc>
            </a:pPr>
            <a:r>
              <a:rPr lang="fr-FR" sz="8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LHSS PEDIATRIQUE</a:t>
            </a:r>
            <a:br>
              <a:rPr lang="fr-FR" sz="8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6600" dirty="0"/>
              <a:t>02/12/2022</a:t>
            </a:r>
          </a:p>
        </p:txBody>
      </p:sp>
    </p:spTree>
    <p:extLst>
      <p:ext uri="{BB962C8B-B14F-4D97-AF65-F5344CB8AC3E}">
        <p14:creationId xmlns:p14="http://schemas.microsoft.com/office/powerpoint/2010/main" val="168698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2032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/>
              <a:t>SITUATIONS ADMINISTRATIVES DES PERSONNES ACCUEILLIES</a:t>
            </a:r>
            <a:endParaRPr lang="fr-FR" sz="4000" b="1" dirty="0"/>
          </a:p>
        </p:txBody>
      </p:sp>
      <p:graphicFrame>
        <p:nvGraphicFramePr>
          <p:cNvPr id="3" name="Graphiqu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2543301"/>
              </p:ext>
            </p:extLst>
          </p:nvPr>
        </p:nvGraphicFramePr>
        <p:xfrm>
          <a:off x="660400" y="1693331"/>
          <a:ext cx="10786533" cy="5088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4529665" y="1094088"/>
            <a:ext cx="34798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Départements d’origine</a:t>
            </a:r>
          </a:p>
        </p:txBody>
      </p:sp>
    </p:spTree>
    <p:extLst>
      <p:ext uri="{BB962C8B-B14F-4D97-AF65-F5344CB8AC3E}">
        <p14:creationId xmlns:p14="http://schemas.microsoft.com/office/powerpoint/2010/main" val="1902922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352727" y="382887"/>
            <a:ext cx="37320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Situations administratives</a:t>
            </a:r>
          </a:p>
        </p:txBody>
      </p:sp>
      <p:graphicFrame>
        <p:nvGraphicFramePr>
          <p:cNvPr id="3" name="Graphiqu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5542389"/>
              </p:ext>
            </p:extLst>
          </p:nvPr>
        </p:nvGraphicFramePr>
        <p:xfrm>
          <a:off x="537632" y="1054360"/>
          <a:ext cx="11362266" cy="5397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36088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132665" y="301309"/>
            <a:ext cx="6333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Couverture maladie des femmes admises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396066" y="6315754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Observation : difficultés rencontrées aux rattachements des nourrissons</a:t>
            </a:r>
            <a:endParaRPr lang="fr-FR" dirty="0"/>
          </a:p>
        </p:txBody>
      </p:sp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0547667"/>
              </p:ext>
            </p:extLst>
          </p:nvPr>
        </p:nvGraphicFramePr>
        <p:xfrm>
          <a:off x="34935" y="301309"/>
          <a:ext cx="11732662" cy="6012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2856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182532" y="335176"/>
            <a:ext cx="3826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L’EMPLOI DES MERES</a:t>
            </a:r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8099434"/>
              </p:ext>
            </p:extLst>
          </p:nvPr>
        </p:nvGraphicFramePr>
        <p:xfrm>
          <a:off x="452362" y="638221"/>
          <a:ext cx="10905067" cy="604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99200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2032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/>
              <a:t>ETP </a:t>
            </a:r>
            <a:r>
              <a:rPr lang="fr-FR" sz="3600" b="1" cap="all" dirty="0"/>
              <a:t>des personnels mobilisés sur ce </a:t>
            </a:r>
            <a:r>
              <a:rPr lang="fr-FR" sz="3600" b="1" cap="all" dirty="0" err="1"/>
              <a:t>dispoSItif</a:t>
            </a:r>
            <a:endParaRPr lang="fr-FR" sz="4000" b="1" cap="all" dirty="0"/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461096"/>
              </p:ext>
            </p:extLst>
          </p:nvPr>
        </p:nvGraphicFramePr>
        <p:xfrm>
          <a:off x="685800" y="1380067"/>
          <a:ext cx="10820400" cy="535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524120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0128770"/>
              </p:ext>
            </p:extLst>
          </p:nvPr>
        </p:nvGraphicFramePr>
        <p:xfrm>
          <a:off x="0" y="195819"/>
          <a:ext cx="11933853" cy="6634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oneTexte 1"/>
          <p:cNvSpPr txBox="1"/>
          <p:nvPr/>
        </p:nvSpPr>
        <p:spPr>
          <a:xfrm>
            <a:off x="5041900" y="2571750"/>
            <a:ext cx="723900" cy="33655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10224</a:t>
            </a:r>
          </a:p>
          <a:p>
            <a:endParaRPr lang="fr-FR" sz="1100" dirty="0"/>
          </a:p>
        </p:txBody>
      </p:sp>
      <p:sp>
        <p:nvSpPr>
          <p:cNvPr id="5" name="ZoneTexte 1"/>
          <p:cNvSpPr txBox="1"/>
          <p:nvPr/>
        </p:nvSpPr>
        <p:spPr>
          <a:xfrm>
            <a:off x="4495800" y="3352420"/>
            <a:ext cx="660400" cy="32086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9088</a:t>
            </a:r>
          </a:p>
          <a:p>
            <a:endParaRPr lang="fr-FR" sz="1100" dirty="0"/>
          </a:p>
        </p:txBody>
      </p:sp>
      <p:sp>
        <p:nvSpPr>
          <p:cNvPr id="6" name="ZoneTexte 1"/>
          <p:cNvSpPr txBox="1"/>
          <p:nvPr/>
        </p:nvSpPr>
        <p:spPr>
          <a:xfrm>
            <a:off x="3810000" y="5055121"/>
            <a:ext cx="685800" cy="32773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4120</a:t>
            </a:r>
            <a:endParaRPr lang="fr-FR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100" dirty="0"/>
          </a:p>
        </p:txBody>
      </p:sp>
      <p:sp>
        <p:nvSpPr>
          <p:cNvPr id="7" name="ZoneTexte 1"/>
          <p:cNvSpPr txBox="1"/>
          <p:nvPr/>
        </p:nvSpPr>
        <p:spPr>
          <a:xfrm>
            <a:off x="3225800" y="5911850"/>
            <a:ext cx="584200" cy="32385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2500</a:t>
            </a:r>
            <a:endParaRPr lang="fr-FR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27109122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946397" y="284376"/>
            <a:ext cx="7162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DE PARTICIPANTS AUX ATELIERS</a:t>
            </a:r>
          </a:p>
        </p:txBody>
      </p:sp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5687958"/>
              </p:ext>
            </p:extLst>
          </p:nvPr>
        </p:nvGraphicFramePr>
        <p:xfrm>
          <a:off x="1" y="746041"/>
          <a:ext cx="12192000" cy="6111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872507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485716"/>
              </p:ext>
            </p:extLst>
          </p:nvPr>
        </p:nvGraphicFramePr>
        <p:xfrm>
          <a:off x="1091682" y="82944"/>
          <a:ext cx="10128205" cy="6203739"/>
        </p:xfrm>
        <a:graphic>
          <a:graphicData uri="http://schemas.openxmlformats.org/drawingml/2006/table">
            <a:tbl>
              <a:tblPr firstRow="1" firstCol="1" bandRow="1"/>
              <a:tblGrid>
                <a:gridCol w="6381531">
                  <a:extLst>
                    <a:ext uri="{9D8B030D-6E8A-4147-A177-3AD203B41FA5}">
                      <a16:colId xmlns:a16="http://schemas.microsoft.com/office/drawing/2014/main" val="3024469308"/>
                    </a:ext>
                  </a:extLst>
                </a:gridCol>
                <a:gridCol w="3746674">
                  <a:extLst>
                    <a:ext uri="{9D8B030D-6E8A-4147-A177-3AD203B41FA5}">
                      <a16:colId xmlns:a16="http://schemas.microsoft.com/office/drawing/2014/main" val="641338341"/>
                    </a:ext>
                  </a:extLst>
                </a:gridCol>
              </a:tblGrid>
              <a:tr h="2730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Partenariats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Statut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5914"/>
                  </a:ext>
                </a:extLst>
              </a:tr>
              <a:tr h="27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Laboratoire </a:t>
                      </a:r>
                      <a:r>
                        <a:rPr lang="fr-FR" sz="20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Cerballiance</a:t>
                      </a: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Athis-Mons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Conventionné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7564287"/>
                  </a:ext>
                </a:extLst>
              </a:tr>
              <a:tr h="27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Pharmacie </a:t>
                      </a:r>
                      <a:r>
                        <a:rPr lang="fr-FR" sz="20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Besengnor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Conventionné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881426"/>
                  </a:ext>
                </a:extLst>
              </a:tr>
              <a:tr h="27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CPAM 91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Conventionné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7186498"/>
                  </a:ext>
                </a:extLst>
              </a:tr>
              <a:tr h="27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Hopital</a:t>
                      </a: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Longjumeau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Conventionné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0827764"/>
                  </a:ext>
                </a:extLst>
              </a:tr>
              <a:tr h="27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Emmaüs </a:t>
                      </a:r>
                      <a:r>
                        <a:rPr lang="fr-FR" sz="20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connect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Conventionné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6717903"/>
                  </a:ext>
                </a:extLst>
              </a:tr>
              <a:tr h="27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Agence du don en nature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Conventionné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2805994"/>
                  </a:ext>
                </a:extLst>
              </a:tr>
              <a:tr h="27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Don Solidaire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Conventionné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6609865"/>
                  </a:ext>
                </a:extLst>
              </a:tr>
              <a:tr h="27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Conseil départemental (ASE/PMI)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 attente d’une convention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7883702"/>
                  </a:ext>
                </a:extLst>
              </a:tr>
              <a:tr h="27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GAMS (Bichat)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Effectif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9430400"/>
                  </a:ext>
                </a:extLst>
              </a:tr>
              <a:tr h="27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Périnat IF SUD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Effectif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153235"/>
                  </a:ext>
                </a:extLst>
              </a:tr>
              <a:tr h="27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Maison de Santé Pyramide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Effectif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400138"/>
                  </a:ext>
                </a:extLst>
              </a:tr>
              <a:tr h="27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Diapsy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Effectif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807671"/>
                  </a:ext>
                </a:extLst>
              </a:tr>
              <a:tr h="27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PMI locale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Effectif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2476059"/>
                  </a:ext>
                </a:extLst>
              </a:tr>
              <a:tr h="27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Mairie Athis Mons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Effectif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5399845"/>
                  </a:ext>
                </a:extLst>
              </a:tr>
              <a:tr h="27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Accueils de Jours Femmes/Familles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Effectif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0332062"/>
                  </a:ext>
                </a:extLst>
              </a:tr>
              <a:tr h="27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Dispositif Parcours APHP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Effectif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5821386"/>
                  </a:ext>
                </a:extLst>
              </a:tr>
              <a:tr h="27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Service Maladies Infectieuses CHSF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Effectif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5264708"/>
                  </a:ext>
                </a:extLst>
              </a:tr>
              <a:tr h="4571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Dispositifs Addictologie (CSAPA local, CAARUD/GAIA)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Effectif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2423715"/>
                  </a:ext>
                </a:extLst>
              </a:tr>
              <a:tr h="27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Praticiens Médicaux Libéraux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Effectif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86223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4665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850900" y="258190"/>
            <a:ext cx="1074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L’ouverture et les admissions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5324840"/>
              </p:ext>
            </p:extLst>
          </p:nvPr>
        </p:nvGraphicFramePr>
        <p:xfrm>
          <a:off x="1187450" y="1520187"/>
          <a:ext cx="10071100" cy="58627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52752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28134" y="355601"/>
            <a:ext cx="10854266" cy="6056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Ouverture le 8/02/2021, ces places LHSS pédiatrique sont adossées à d’autres dispositifs qui permettent 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2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LHSS femmes enceintes : </a:t>
            </a:r>
            <a:r>
              <a:rPr lang="fr-FR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Une prise en charge précoce des problématiques de santé dès la grossesse. Ces places ont permis de donner lieu à 30 accouchements, dont 4 gémellaires et 1 triple.</a:t>
            </a:r>
            <a:endParaRPr lang="fr-FR" sz="2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fr-FR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fr-FR" sz="2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2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CHU :</a:t>
            </a:r>
            <a:r>
              <a:rPr lang="fr-FR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permet de poursuivre le travail éducatif et psychosocial débuté en LHSS </a:t>
            </a:r>
            <a:endParaRPr lang="fr-FR" sz="2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fr-FR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fr-FR" sz="2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2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Dispositif hors les murs : </a:t>
            </a:r>
            <a:r>
              <a:rPr lang="fr-FR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Dans un premier temps ces places constituent une porte d’entrée supplémentaire, mais également de stabiliser l’hébergement lorsque cette problématique engendre une instabilité dans la prise en charge.</a:t>
            </a:r>
            <a:endParaRPr lang="fr-FR" sz="2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fr-FR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fr-FR" sz="2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Calibri" panose="020F0502020204030204" pitchFamily="34" charset="0"/>
              <a:buChar char="-"/>
            </a:pPr>
            <a:r>
              <a:rPr lang="fr-FR" sz="2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 :</a:t>
            </a:r>
            <a:r>
              <a:rPr lang="fr-FR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dès lors que la pathologie est chronique, ces places permettent de poursuivre l’accompagnement médico psycho-social initié en LHSS</a:t>
            </a:r>
            <a:endParaRPr lang="fr-FR" sz="2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642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2032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latin typeface="Arial" panose="020B0604020202020204" pitchFamily="34" charset="0"/>
                <a:cs typeface="Arial" panose="020B0604020202020204" pitchFamily="34" charset="0"/>
              </a:rPr>
              <a:t>DEMANDES D’ADMISSION – REFUS – MOTIVATIONS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698936"/>
              </p:ext>
            </p:extLst>
          </p:nvPr>
        </p:nvGraphicFramePr>
        <p:xfrm>
          <a:off x="459315" y="1076530"/>
          <a:ext cx="11273366" cy="4670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2417231" y="5912373"/>
            <a:ext cx="73575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37 refus ont été motivés par le manque de place </a:t>
            </a:r>
          </a:p>
          <a:p>
            <a:r>
              <a:rPr lang="fr-FR" sz="2000" dirty="0"/>
              <a:t>25 refus motivés par l’absence de projet de soins infirmiers quotidien</a:t>
            </a:r>
          </a:p>
        </p:txBody>
      </p:sp>
    </p:spTree>
    <p:extLst>
      <p:ext uri="{BB962C8B-B14F-4D97-AF65-F5344CB8AC3E}">
        <p14:creationId xmlns:p14="http://schemas.microsoft.com/office/powerpoint/2010/main" val="3277676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2032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/>
              <a:t>PERSONNES ACCOMPAGNEES par CATEGORIES DE PUBLIC</a:t>
            </a:r>
            <a:endParaRPr lang="fr-FR" sz="40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2662766" y="1107244"/>
            <a:ext cx="6866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Aujourd’hui, 38 places financées sont ouvertes :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9368489"/>
              </p:ext>
            </p:extLst>
          </p:nvPr>
        </p:nvGraphicFramePr>
        <p:xfrm>
          <a:off x="1502229" y="1716833"/>
          <a:ext cx="9657184" cy="5141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28682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18533" y="203198"/>
            <a:ext cx="1207346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enfants ont été pris en charge suite à une </a:t>
            </a:r>
            <a:r>
              <a:rPr lang="fr-FR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admission</a:t>
            </a:r>
          </a:p>
          <a:p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enfants ont été pris en charge suite à </a:t>
            </a:r>
            <a:r>
              <a:rPr lang="fr-FR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l’accouchement</a:t>
            </a:r>
          </a:p>
          <a:p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La prise en charge des enfants (LHSS Pédiatrique)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est brève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. Elle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intervient rapidement 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après la naissance.</a:t>
            </a:r>
          </a:p>
          <a:p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L’accompagnement médical en lien avec la périnatalité est limité à la première année de l’enfant</a:t>
            </a:r>
            <a:r>
              <a:rPr lang="fr-FR" sz="2000" b="1" dirty="0"/>
              <a:t>.</a:t>
            </a:r>
          </a:p>
        </p:txBody>
      </p:sp>
      <p:graphicFrame>
        <p:nvGraphicFramePr>
          <p:cNvPr id="3" name="Graphiqu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6256348"/>
              </p:ext>
            </p:extLst>
          </p:nvPr>
        </p:nvGraphicFramePr>
        <p:xfrm>
          <a:off x="425062" y="2757743"/>
          <a:ext cx="11006666" cy="3913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1529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8719560"/>
              </p:ext>
            </p:extLst>
          </p:nvPr>
        </p:nvGraphicFramePr>
        <p:xfrm>
          <a:off x="1320799" y="584199"/>
          <a:ext cx="9364134" cy="5207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1109132" y="5591146"/>
            <a:ext cx="9787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dirty="0"/>
              <a:t>Observation : prédiction d’allongement de cette durée du fait de défaut de fluidité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4026026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4735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/>
              <a:t>PATHOLOGIES ACCUEILLIES en LHSS PEDIATRIQUE</a:t>
            </a:r>
            <a:endParaRPr lang="fr-FR" sz="4000" b="1" dirty="0"/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0634577"/>
              </p:ext>
            </p:extLst>
          </p:nvPr>
        </p:nvGraphicFramePr>
        <p:xfrm>
          <a:off x="171185" y="989045"/>
          <a:ext cx="11597482" cy="58367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5683910" y="5409384"/>
            <a:ext cx="1151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 : VIH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683910" y="4577086"/>
            <a:ext cx="1151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 : T21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683910" y="3006666"/>
            <a:ext cx="3394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 : Ortho, digestive, cardiaque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683910" y="2144958"/>
            <a:ext cx="6255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 : Macrosomie post diabète gestationnel : syndrome de sevrage en cas d’addiction maternelle…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640414" y="1201891"/>
            <a:ext cx="4659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Certains enfants cumulent plusieurs pathologies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683910" y="3791876"/>
            <a:ext cx="1631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 : Intra-utérin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027020" y="6456462"/>
            <a:ext cx="4953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Soit un total de 43 nouveau-nés et nourrissons 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755998" y="732342"/>
            <a:ext cx="70072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fr-F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DE NOUVEAU-NES ET NOURRISSONS</a:t>
            </a:r>
          </a:p>
        </p:txBody>
      </p:sp>
    </p:spTree>
    <p:extLst>
      <p:ext uri="{BB962C8B-B14F-4D97-AF65-F5344CB8AC3E}">
        <p14:creationId xmlns:p14="http://schemas.microsoft.com/office/powerpoint/2010/main" val="4044697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5892800"/>
            <a:ext cx="12056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(Hors Focus LHSS pédiatriques : </a:t>
            </a:r>
          </a:p>
          <a:p>
            <a:pPr algn="ctr"/>
            <a:r>
              <a:rPr lang="fr-FR" dirty="0"/>
              <a:t>Principales Pathologies accueillies Femmes Enceintes/Femmes sortantes de maternité/ Enfants Malades)</a:t>
            </a:r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4405656"/>
              </p:ext>
            </p:extLst>
          </p:nvPr>
        </p:nvGraphicFramePr>
        <p:xfrm>
          <a:off x="304800" y="203200"/>
          <a:ext cx="11548533" cy="568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96204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498</Words>
  <Application>Microsoft Office PowerPoint</Application>
  <PresentationFormat>Grand écran</PresentationFormat>
  <Paragraphs>111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Secretariat ACT 93</dc:creator>
  <cp:lastModifiedBy>Bérangere</cp:lastModifiedBy>
  <cp:revision>71</cp:revision>
  <dcterms:created xsi:type="dcterms:W3CDTF">2022-11-16T08:20:09Z</dcterms:created>
  <dcterms:modified xsi:type="dcterms:W3CDTF">2022-12-30T15:20:22Z</dcterms:modified>
</cp:coreProperties>
</file>